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Jaw Crusher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By Type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By Stage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ser>
          <c:idx val="3"/>
          <c:order val="3"/>
          <c:tx>
            <c:strRef>
              <c:f>Sheet1!$E$1</c:f>
              <c:strCache>
                <c:ptCount val="1"/>
                <c:pt idx="0">
                  <c:v>Impact Crusher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64</c:v>
                </c:pt>
                <c:pt idx="1">
                  <c:v>72</c:v>
                </c:pt>
                <c:pt idx="2">
                  <c:v>75</c:v>
                </c:pt>
                <c:pt idx="3">
                  <c:v>86</c:v>
                </c:pt>
                <c:pt idx="4">
                  <c:v>80</c:v>
                </c:pt>
                <c:pt idx="5">
                  <c:v>89</c:v>
                </c:pt>
                <c:pt idx="6">
                  <c:v>85</c:v>
                </c:pt>
                <c:pt idx="7">
                  <c:v>102</c:v>
                </c:pt>
                <c:pt idx="8">
                  <c:v>92</c:v>
                </c:pt>
                <c:pt idx="9">
                  <c:v>102</c:v>
                </c:pt>
                <c:pt idx="10">
                  <c:v>100</c:v>
                </c:pt>
                <c:pt idx="11">
                  <c:v>135</c:v>
                </c:pt>
                <c:pt idx="12">
                  <c:v>118</c:v>
                </c:pt>
                <c:pt idx="13">
                  <c:v>132</c:v>
                </c:pt>
              </c:numCache>
            </c:numRef>
          </c:val>
        </c:ser>
        <c:ser>
          <c:idx val="4"/>
          <c:order val="4"/>
          <c:tx>
            <c:strRef>
              <c:f>Sheet1!$F$1</c:f>
              <c:strCache>
                <c:ptCount val="1"/>
                <c:pt idx="0">
                  <c:v>Mobile Crusher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Sheet1!$F$2:$F$15</c:f>
              <c:numCache>
                <c:formatCode>General</c:formatCode>
                <c:ptCount val="14"/>
                <c:pt idx="0">
                  <c:v>76</c:v>
                </c:pt>
                <c:pt idx="1">
                  <c:v>80</c:v>
                </c:pt>
                <c:pt idx="2">
                  <c:v>72</c:v>
                </c:pt>
                <c:pt idx="3">
                  <c:v>76</c:v>
                </c:pt>
                <c:pt idx="4">
                  <c:v>74</c:v>
                </c:pt>
                <c:pt idx="5">
                  <c:v>77</c:v>
                </c:pt>
                <c:pt idx="6">
                  <c:v>91</c:v>
                </c:pt>
                <c:pt idx="7">
                  <c:v>114</c:v>
                </c:pt>
                <c:pt idx="8">
                  <c:v>118</c:v>
                </c:pt>
                <c:pt idx="9">
                  <c:v>93</c:v>
                </c:pt>
                <c:pt idx="10">
                  <c:v>108</c:v>
                </c:pt>
                <c:pt idx="11">
                  <c:v>113</c:v>
                </c:pt>
                <c:pt idx="12">
                  <c:v>118</c:v>
                </c:pt>
                <c:pt idx="13">
                  <c:v>109</c:v>
                </c:pt>
              </c:numCache>
            </c:numRef>
          </c:val>
        </c:ser>
        <c:ser>
          <c:idx val="5"/>
          <c:order val="5"/>
          <c:tx>
            <c:strRef>
              <c:f>Sheet1!$G$1</c:f>
              <c:strCache>
                <c:ptCount val="1"/>
                <c:pt idx="0">
                  <c:v>Hammer Crusher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Sheet1!$G$2:$G$15</c:f>
              <c:numCache>
                <c:formatCode>General</c:formatCode>
                <c:ptCount val="14"/>
                <c:pt idx="0">
                  <c:v>66</c:v>
                </c:pt>
                <c:pt idx="1">
                  <c:v>65</c:v>
                </c:pt>
                <c:pt idx="2">
                  <c:v>74</c:v>
                </c:pt>
                <c:pt idx="3">
                  <c:v>79</c:v>
                </c:pt>
                <c:pt idx="4">
                  <c:v>81</c:v>
                </c:pt>
                <c:pt idx="5">
                  <c:v>78</c:v>
                </c:pt>
                <c:pt idx="6">
                  <c:v>93</c:v>
                </c:pt>
                <c:pt idx="7">
                  <c:v>94</c:v>
                </c:pt>
                <c:pt idx="8">
                  <c:v>95</c:v>
                </c:pt>
                <c:pt idx="9">
                  <c:v>95</c:v>
                </c:pt>
                <c:pt idx="10">
                  <c:v>115</c:v>
                </c:pt>
                <c:pt idx="11">
                  <c:v>127</c:v>
                </c:pt>
                <c:pt idx="12">
                  <c:v>129</c:v>
                </c:pt>
                <c:pt idx="13">
                  <c:v>126</c:v>
                </c:pt>
              </c:numCache>
            </c:numRef>
          </c:val>
        </c:ser>
        <c:ser>
          <c:idx val="6"/>
          <c:order val="6"/>
          <c:tx>
            <c:strRef>
              <c:f>Sheet1!$H$1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Sheet1!$H$2:$H$15</c:f>
              <c:numCache>
                <c:formatCode>General</c:formatCode>
                <c:ptCount val="14"/>
                <c:pt idx="0">
                  <c:v>63</c:v>
                </c:pt>
                <c:pt idx="1">
                  <c:v>84</c:v>
                </c:pt>
                <c:pt idx="2">
                  <c:v>83</c:v>
                </c:pt>
                <c:pt idx="3">
                  <c:v>84</c:v>
                </c:pt>
                <c:pt idx="4">
                  <c:v>85</c:v>
                </c:pt>
                <c:pt idx="5">
                  <c:v>98</c:v>
                </c:pt>
                <c:pt idx="6">
                  <c:v>86</c:v>
                </c:pt>
                <c:pt idx="7">
                  <c:v>95</c:v>
                </c:pt>
                <c:pt idx="8">
                  <c:v>112</c:v>
                </c:pt>
                <c:pt idx="9">
                  <c:v>113</c:v>
                </c:pt>
                <c:pt idx="10">
                  <c:v>118</c:v>
                </c:pt>
                <c:pt idx="11">
                  <c:v>128</c:v>
                </c:pt>
                <c:pt idx="12">
                  <c:v>111</c:v>
                </c:pt>
                <c:pt idx="13">
                  <c:v>144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Jaw Crusher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By Type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By Stage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ser>
          <c:idx val="3"/>
          <c:order val="3"/>
          <c:tx>
            <c:strRef>
              <c:f>Sheet1!$E$1</c:f>
              <c:strCache>
                <c:ptCount val="1"/>
                <c:pt idx="0">
                  <c:v>Impact Crusher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64</c:v>
                </c:pt>
                <c:pt idx="1">
                  <c:v>72</c:v>
                </c:pt>
                <c:pt idx="2">
                  <c:v>75</c:v>
                </c:pt>
                <c:pt idx="3">
                  <c:v>86</c:v>
                </c:pt>
                <c:pt idx="4">
                  <c:v>80</c:v>
                </c:pt>
                <c:pt idx="5">
                  <c:v>89</c:v>
                </c:pt>
                <c:pt idx="6">
                  <c:v>85</c:v>
                </c:pt>
                <c:pt idx="7">
                  <c:v>102</c:v>
                </c:pt>
                <c:pt idx="8">
                  <c:v>92</c:v>
                </c:pt>
                <c:pt idx="9">
                  <c:v>102</c:v>
                </c:pt>
                <c:pt idx="10">
                  <c:v>100</c:v>
                </c:pt>
                <c:pt idx="11">
                  <c:v>135</c:v>
                </c:pt>
                <c:pt idx="12">
                  <c:v>118</c:v>
                </c:pt>
                <c:pt idx="13">
                  <c:v>132</c:v>
                </c:pt>
              </c:numCache>
            </c:numRef>
          </c:val>
        </c:ser>
        <c:ser>
          <c:idx val="4"/>
          <c:order val="4"/>
          <c:tx>
            <c:strRef>
              <c:f>Sheet1!$F$1</c:f>
              <c:strCache>
                <c:ptCount val="1"/>
                <c:pt idx="0">
                  <c:v>Mobile Crusher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Sheet1!$F$2:$F$15</c:f>
              <c:numCache>
                <c:formatCode>General</c:formatCode>
                <c:ptCount val="14"/>
                <c:pt idx="0">
                  <c:v>76</c:v>
                </c:pt>
                <c:pt idx="1">
                  <c:v>80</c:v>
                </c:pt>
                <c:pt idx="2">
                  <c:v>72</c:v>
                </c:pt>
                <c:pt idx="3">
                  <c:v>76</c:v>
                </c:pt>
                <c:pt idx="4">
                  <c:v>74</c:v>
                </c:pt>
                <c:pt idx="5">
                  <c:v>77</c:v>
                </c:pt>
                <c:pt idx="6">
                  <c:v>91</c:v>
                </c:pt>
                <c:pt idx="7">
                  <c:v>114</c:v>
                </c:pt>
                <c:pt idx="8">
                  <c:v>118</c:v>
                </c:pt>
                <c:pt idx="9">
                  <c:v>93</c:v>
                </c:pt>
                <c:pt idx="10">
                  <c:v>108</c:v>
                </c:pt>
                <c:pt idx="11">
                  <c:v>113</c:v>
                </c:pt>
                <c:pt idx="12">
                  <c:v>118</c:v>
                </c:pt>
                <c:pt idx="13">
                  <c:v>109</c:v>
                </c:pt>
              </c:numCache>
            </c:numRef>
          </c:val>
        </c:ser>
        <c:ser>
          <c:idx val="5"/>
          <c:order val="5"/>
          <c:tx>
            <c:strRef>
              <c:f>Sheet1!$G$1</c:f>
              <c:strCache>
                <c:ptCount val="1"/>
                <c:pt idx="0">
                  <c:v>Hammer Crusher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Sheet1!$G$2:$G$15</c:f>
              <c:numCache>
                <c:formatCode>General</c:formatCode>
                <c:ptCount val="14"/>
                <c:pt idx="0">
                  <c:v>66</c:v>
                </c:pt>
                <c:pt idx="1">
                  <c:v>65</c:v>
                </c:pt>
                <c:pt idx="2">
                  <c:v>74</c:v>
                </c:pt>
                <c:pt idx="3">
                  <c:v>79</c:v>
                </c:pt>
                <c:pt idx="4">
                  <c:v>81</c:v>
                </c:pt>
                <c:pt idx="5">
                  <c:v>78</c:v>
                </c:pt>
                <c:pt idx="6">
                  <c:v>93</c:v>
                </c:pt>
                <c:pt idx="7">
                  <c:v>94</c:v>
                </c:pt>
                <c:pt idx="8">
                  <c:v>95</c:v>
                </c:pt>
                <c:pt idx="9">
                  <c:v>95</c:v>
                </c:pt>
                <c:pt idx="10">
                  <c:v>115</c:v>
                </c:pt>
                <c:pt idx="11">
                  <c:v>127</c:v>
                </c:pt>
                <c:pt idx="12">
                  <c:v>129</c:v>
                </c:pt>
                <c:pt idx="13">
                  <c:v>126</c:v>
                </c:pt>
              </c:numCache>
            </c:numRef>
          </c:val>
        </c:ser>
        <c:ser>
          <c:idx val="6"/>
          <c:order val="6"/>
          <c:tx>
            <c:strRef>
              <c:f>Sheet1!$H$1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Sheet1!$H$2:$H$15</c:f>
              <c:numCache>
                <c:formatCode>General</c:formatCode>
                <c:ptCount val="14"/>
                <c:pt idx="0">
                  <c:v>63</c:v>
                </c:pt>
                <c:pt idx="1">
                  <c:v>84</c:v>
                </c:pt>
                <c:pt idx="2">
                  <c:v>83</c:v>
                </c:pt>
                <c:pt idx="3">
                  <c:v>84</c:v>
                </c:pt>
                <c:pt idx="4">
                  <c:v>85</c:v>
                </c:pt>
                <c:pt idx="5">
                  <c:v>98</c:v>
                </c:pt>
                <c:pt idx="6">
                  <c:v>86</c:v>
                </c:pt>
                <c:pt idx="7">
                  <c:v>95</c:v>
                </c:pt>
                <c:pt idx="8">
                  <c:v>112</c:v>
                </c:pt>
                <c:pt idx="9">
                  <c:v>113</c:v>
                </c:pt>
                <c:pt idx="10">
                  <c:v>118</c:v>
                </c:pt>
                <c:pt idx="11">
                  <c:v>128</c:v>
                </c:pt>
                <c:pt idx="12">
                  <c:v>111</c:v>
                </c:pt>
                <c:pt idx="13">
                  <c:v>144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Jaw Crusher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By Type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By Stage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ser>
          <c:idx val="3"/>
          <c:order val="3"/>
          <c:tx>
            <c:strRef>
              <c:f>Sheet1!$E$1</c:f>
              <c:strCache>
                <c:ptCount val="1"/>
                <c:pt idx="0">
                  <c:v>Impact Crusher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64</c:v>
                </c:pt>
                <c:pt idx="1">
                  <c:v>72</c:v>
                </c:pt>
                <c:pt idx="2">
                  <c:v>75</c:v>
                </c:pt>
                <c:pt idx="3">
                  <c:v>86</c:v>
                </c:pt>
                <c:pt idx="4">
                  <c:v>80</c:v>
                </c:pt>
                <c:pt idx="5">
                  <c:v>89</c:v>
                </c:pt>
                <c:pt idx="6">
                  <c:v>85</c:v>
                </c:pt>
                <c:pt idx="7">
                  <c:v>102</c:v>
                </c:pt>
                <c:pt idx="8">
                  <c:v>92</c:v>
                </c:pt>
                <c:pt idx="9">
                  <c:v>102</c:v>
                </c:pt>
                <c:pt idx="10">
                  <c:v>100</c:v>
                </c:pt>
                <c:pt idx="11">
                  <c:v>135</c:v>
                </c:pt>
                <c:pt idx="12">
                  <c:v>118</c:v>
                </c:pt>
                <c:pt idx="13">
                  <c:v>132</c:v>
                </c:pt>
              </c:numCache>
            </c:numRef>
          </c:val>
        </c:ser>
        <c:ser>
          <c:idx val="4"/>
          <c:order val="4"/>
          <c:tx>
            <c:strRef>
              <c:f>Sheet1!$F$1</c:f>
              <c:strCache>
                <c:ptCount val="1"/>
                <c:pt idx="0">
                  <c:v>Mobile Crusher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Sheet1!$F$2:$F$15</c:f>
              <c:numCache>
                <c:formatCode>General</c:formatCode>
                <c:ptCount val="14"/>
                <c:pt idx="0">
                  <c:v>76</c:v>
                </c:pt>
                <c:pt idx="1">
                  <c:v>80</c:v>
                </c:pt>
                <c:pt idx="2">
                  <c:v>72</c:v>
                </c:pt>
                <c:pt idx="3">
                  <c:v>76</c:v>
                </c:pt>
                <c:pt idx="4">
                  <c:v>74</c:v>
                </c:pt>
                <c:pt idx="5">
                  <c:v>77</c:v>
                </c:pt>
                <c:pt idx="6">
                  <c:v>91</c:v>
                </c:pt>
                <c:pt idx="7">
                  <c:v>114</c:v>
                </c:pt>
                <c:pt idx="8">
                  <c:v>118</c:v>
                </c:pt>
                <c:pt idx="9">
                  <c:v>93</c:v>
                </c:pt>
                <c:pt idx="10">
                  <c:v>108</c:v>
                </c:pt>
                <c:pt idx="11">
                  <c:v>113</c:v>
                </c:pt>
                <c:pt idx="12">
                  <c:v>118</c:v>
                </c:pt>
                <c:pt idx="13">
                  <c:v>109</c:v>
                </c:pt>
              </c:numCache>
            </c:numRef>
          </c:val>
        </c:ser>
        <c:ser>
          <c:idx val="5"/>
          <c:order val="5"/>
          <c:tx>
            <c:strRef>
              <c:f>Sheet1!$G$1</c:f>
              <c:strCache>
                <c:ptCount val="1"/>
                <c:pt idx="0">
                  <c:v>Hammer Crusher</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Sheet1!$G$2:$G$15</c:f>
              <c:numCache>
                <c:formatCode>General</c:formatCode>
                <c:ptCount val="14"/>
                <c:pt idx="0">
                  <c:v>66</c:v>
                </c:pt>
                <c:pt idx="1">
                  <c:v>65</c:v>
                </c:pt>
                <c:pt idx="2">
                  <c:v>74</c:v>
                </c:pt>
                <c:pt idx="3">
                  <c:v>79</c:v>
                </c:pt>
                <c:pt idx="4">
                  <c:v>81</c:v>
                </c:pt>
                <c:pt idx="5">
                  <c:v>78</c:v>
                </c:pt>
                <c:pt idx="6">
                  <c:v>93</c:v>
                </c:pt>
                <c:pt idx="7">
                  <c:v>94</c:v>
                </c:pt>
                <c:pt idx="8">
                  <c:v>95</c:v>
                </c:pt>
                <c:pt idx="9">
                  <c:v>95</c:v>
                </c:pt>
                <c:pt idx="10">
                  <c:v>115</c:v>
                </c:pt>
                <c:pt idx="11">
                  <c:v>127</c:v>
                </c:pt>
                <c:pt idx="12">
                  <c:v>129</c:v>
                </c:pt>
                <c:pt idx="13">
                  <c:v>126</c:v>
                </c:pt>
              </c:numCache>
            </c:numRef>
          </c:val>
        </c:ser>
        <c:ser>
          <c:idx val="6"/>
          <c:order val="6"/>
          <c:tx>
            <c:strRef>
              <c:f>Sheet1!$H$1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Sheet1!$H$2:$H$15</c:f>
              <c:numCache>
                <c:formatCode>General</c:formatCode>
                <c:ptCount val="14"/>
                <c:pt idx="0">
                  <c:v>63</c:v>
                </c:pt>
                <c:pt idx="1">
                  <c:v>84</c:v>
                </c:pt>
                <c:pt idx="2">
                  <c:v>83</c:v>
                </c:pt>
                <c:pt idx="3">
                  <c:v>84</c:v>
                </c:pt>
                <c:pt idx="4">
                  <c:v>85</c:v>
                </c:pt>
                <c:pt idx="5">
                  <c:v>98</c:v>
                </c:pt>
                <c:pt idx="6">
                  <c:v>86</c:v>
                </c:pt>
                <c:pt idx="7">
                  <c:v>95</c:v>
                </c:pt>
                <c:pt idx="8">
                  <c:v>112</c:v>
                </c:pt>
                <c:pt idx="9">
                  <c:v>113</c:v>
                </c:pt>
                <c:pt idx="10">
                  <c:v>118</c:v>
                </c:pt>
                <c:pt idx="11">
                  <c:v>128</c:v>
                </c:pt>
                <c:pt idx="12">
                  <c:v>111</c:v>
                </c:pt>
                <c:pt idx="13">
                  <c:v>144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17-09-2025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17-09-2025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By Product Type: Jaw Crusher, By Type (Single Toggle, Double Toggle), By Stage (Primary Jaw Crusher, Secondary Jaw Crusher, Cone Crusher, Spring Cone Crusher, Compound Cone Crusher, Symons Cone Crusher, Other Types of Cone Crusher), Impact Crusher, Mobile Crusher, Hammer Crusher, Others
By By Stage: Primary Crushing, Secondary Crushing, Tertiary Crushing
By By Mobility: Portable Crusher, Stationary Crusher
By By Power Source: Diesel, Electric, Hybrid
By By Industry: Mining Industry, Recycling Industry, Construction Industry, Quarrying Industry, Others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CRUSHERS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National Stone, Sand &amp; Gravel Association (NSSGA)</a:t>
                      </a:r>
                    </a:p>
                  </a:txBody>
                  <a:tcPr marL="9525" marR="9525" marT="9525" marB="0" anchor="ctr"/>
                </a:tc>
                <a:tc>
                  <a:txBody>
                    <a:bodyPr/>
                    <a:lstStyle/>
                    <a:p>
                      <a:pPr marL="91440" algn="l" fontAlgn="b"/>
                      <a:r>
                        <a:rPr lang="en-US" sz="1100" kern="1200" dirty="0">
                          <a:solidFill>
                            <a:schemeClr val="dk1"/>
                          </a:solidFill>
                          <a:latin typeface="+mn-lt"/>
                          <a:ea typeface="+mn-ea"/>
                          <a:cs typeface="+mn-cs"/>
                        </a:rPr>
                        <a:t>Minerals Engineering</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Association of Equipment Manufacturers (AEM)</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Mineral Processing</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European Aggregates Association (UEPG)</a:t>
                      </a:r>
                    </a:p>
                  </a:txBody>
                  <a:tcPr marL="9525" marR="9525" marT="9525" marB="0" anchor="ctr"/>
                </a:tc>
                <a:tc>
                  <a:txBody>
                    <a:bodyPr/>
                    <a:lstStyle/>
                    <a:p>
                      <a:pPr marL="91440" algn="l" fontAlgn="b"/>
                      <a:r>
                        <a:rPr lang="en-US" sz="1100" kern="1200" dirty="0">
                          <a:solidFill>
                            <a:schemeClr val="dk1"/>
                          </a:solidFill>
                          <a:latin typeface="+mn-lt"/>
                          <a:ea typeface="+mn-ea"/>
                          <a:cs typeface="+mn-cs"/>
                        </a:rPr>
                        <a:t>Powder Technology</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International Council on Mining and Metals (ICMM)</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Rock Mechanics and Mining Sciences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Mine Safety and Health Administration (MSHA)</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the Southern African Institute of Mining and Metallurgy</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CRUSHERS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400110"/>
          </a:xfrm>
          <a:prstGeom prst="rect">
            <a:avLst/>
          </a:prstGeom>
          <a:noFill/>
        </p:spPr>
        <p:txBody>
          <a:bodyPr wrap="square">
            <a:spAutoFit/>
          </a:bodyPr>
          <a:lstStyle/>
          <a:p>
            <a:pPr algn="just">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Crushers Market is valued at USD 2.2 Billion in 2024, and is expected to reach USD 3.4 Billion by 2032. The market shows a steady CAGR of 5.6% from 2025 to 2032. Robust demand from infrastructure, mining and construction aggregates, coupled with stricter environmental standards and the push for energy-efficient, low-emission equipment, is accelerating innovation in the crushers market. Key trends include digitalization (remote monitoring, predictive maintenance), electrification, modular designs and advanced wear materials that lower lifecycle costs. Market dynamics favor integrated OEMs and service-focused players—Metso, Sandvik, FLSmidth and Terex—expanding aftermarket, rental and retrofit offerings. Consolidation and strategic partnerships boost R&amp;D and global reach. Outlook: steady, technology-led growth driven by sustainability, automation adoption and rising activity in emerging economies.</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CRUSHERS MARKET, USD BILLION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3.4</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05889"/>
            <a:ext cx="5751286" cy="246221"/>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Infrastructure Investment: Robust infrastructure investment in roads, rail, ports, and energy networks reduces logistics costs and enables timely equipment delivery and maintenance, expanding accessibility to remote mineral and aggregate sites. Enhanced connectivity attracts capital expenditure for larger, higher-capacity crushers and supports local manufacturing and aftermarket services. Public-private partnerships, dedicated industrial corridors, and upgraded utilities accelerate project commissioning, enable economies of scale, and lower operational barriers, driving adoption and long-term growth across construction, mining, and recycling segments globally and regionally, sustainably.
Technological Innovation: Continuous technological innovation, including automation, IoT-enabled monitoring, predictive maintenance, and AI-driven process optimization, enhances crusher efficiency, uptime, and energy performance. Development of modular designs, wear-resistant metallurgy, and hybrid power systems reduces lifecycle costs and boosts throughput, while digital twins and remote diagnostics simplify commissioning and aftermarket support. OEMs and startups offering retrofit kits, operator training, and integrated financing accelerate market adoption, enable safer operations, and facilitate compliance with environmental and performance standards across mining, construction, and recycling applications.</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CRUSHERS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CRUSHERS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2.2 BILLION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CRUSHERS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197725026"/>
              </p:ext>
            </p:extLst>
          </p:nvPr>
        </p:nvGraphicFramePr>
        <p:xfrm>
          <a:off x="333828" y="914400"/>
          <a:ext cx="11494377" cy="551688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79778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Urbanization and infrastructure renewal drive demand for efficient crushing solutions in construction and demolition recycling. Municipal programs increasingly prioritize on-site material reduction and reuse, while contractors seek mobile crushers to process concrete and masonry into usable aggregates for roadbeds and new builds. Leading equipment manufacturers such as Metso and Sandvik promote portable and modular crusher lines to meet site flexibility needs. Real-world projects reuse crushed concrete in paving and landscaping, demonstrating practical benefits for material circularity and cost containment objectives.
Mining operations prioritize crusher reliability and energy efficiency to sustain production in remote sites and harsh conditions. Producers use heavy-duty jaw and cone crushers designed for rock fragmentation and wear resistance, while OEMs add automation and remote monitoring to cut downtime. Suppliers such as Sandvik and Metso offer variable frequency drives and wear-resistant liners to lengthen equipment life. Field examples in hard-rock quarries and iron ore mines show improved throughput and fewer maintenance interventions after fleet modernization and predictive servicing.
Environmental regulations and circular-economy policies compel adoption of crushers for material recovery and reduced landfill dependence. Jurisdictions emphasize reuse of construction and demolition debris, incentivizing deployment of impact and vertical crushers at urban sites to produce recycled aggregates for infrastructure. Contractor programs in Europe and municipal recycling centers showcase on-site crushing workflows, while OEMs design dust suppression and noise attenuation to comply with local permits. The regulatory landscape drives innovation in portable crushing equipment suited for urban demolition and redevelopment.
Advances in electrification, hybrid powertrains and automation are reshaping crusher design and site operation. Manufacturers fit electric drives, control systems and telematics for remote diagnostics while fleet operators use machine learning for predictive maintenance and optimized crushing profiles. OEMs such as Metso promote electric mobile crushers to reduce onsite emissions, and operators observe higher uptime from predictive servicing. Deployments in quarry and recycling fleets demonstrate lower fuel reliance and streamlined logistics from smarter, connected crushing equipment tailored to operational workflows.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Rising Demand for Recycling and Material Reuse</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72D1B906-EB54-4F8E-B9D9-EEA9D4E2240D}"/>
              </a:ext>
            </a:extLst>
          </p:cNvPr>
          <p:cNvSpPr txBox="1"/>
          <p:nvPr/>
        </p:nvSpPr>
        <p:spPr>
          <a:xfrm>
            <a:off x="931182" y="6376772"/>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market drivers &amp; opportunities  only for representation view . </a:t>
            </a:r>
            <a:r>
              <a:rPr lang="en-US" sz="800" b="1" i="1" dirty="0">
                <a:solidFill>
                  <a:prstClr val="black"/>
                </a:solidFill>
                <a:latin typeface="Poppins"/>
                <a:sym typeface="Poppins Bold"/>
              </a:rPr>
              <a:t>Our </a:t>
            </a:r>
            <a:r>
              <a:rPr lang="en-US" sz="800" b="1" i="1">
                <a:solidFill>
                  <a:prstClr val="black"/>
                </a:solidFill>
                <a:latin typeface="Poppins"/>
                <a:sym typeface="Poppins Bold"/>
              </a:rPr>
              <a:t>details analysis </a:t>
            </a:r>
            <a:r>
              <a:rPr kumimoji="0" lang="en-US" sz="800" b="1" i="1" u="none" strike="noStrike" kern="0" cap="none" spc="0" normalizeH="0" baseline="0" noProof="0">
                <a:ln>
                  <a:noFill/>
                </a:ln>
                <a:solidFill>
                  <a:prstClr val="black"/>
                </a:solidFill>
                <a:effectLst/>
                <a:uLnTx/>
                <a:uFillTx/>
                <a:latin typeface="Poppins"/>
                <a:ea typeface="+mn-ea"/>
                <a:cs typeface="Poppins Bold"/>
                <a:sym typeface="Poppins Bold"/>
              </a:rPr>
              <a:t>will </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be covered in the Final Report.</a:t>
            </a: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2628844"/>
              </p:ext>
            </p:extLst>
          </p:nvPr>
        </p:nvGraphicFramePr>
        <p:xfrm>
          <a:off x="333828" y="914400"/>
          <a:ext cx="11494377" cy="553720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800724">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Advances in metallurgy and composites are reshaping crusher component design, extending service life and improving throughput in abrasive applications. Manufacturers increasingly adopt tungsten carbide and ceramic composite wear parts, while high chrome and chromium molybdenum steels are specified for demanding liners and mantles. Original equipment manufacturers such as Metso Outotec and Sandvik promote modular wear systems, while mining operators like Rio Tinto and BHP achieve improved availability. These material innovations reduce unplanned maintenance and enable higher utilization in harsh environments.
Extended life of advanced wear components is transforming aftermarket dynamics by enabling refurbishment and remanufacturing programs that preserve value and reduce replacement cycles. Service providers and OEMs market reclamation and relining services, with examples from global suppliers offering onsite refurbishment and tailored wear packages for cone and jaw crushers. Operators prefer engineered parts that allow predictable maintenance windows and simplified spare parts management. This shift supports circular product strategies while maintaining crushing performance in challenging mineral processing and aggregate operations.
Design innovation driven by advanced materials fosters modular quick change crusher architectures that minimize downtime and simplify field repairs. Additive manufacturing is enabling complex geometries for wear components that were impossible with traditional casting, and repair centers exploit laser cladding and three dimensional deposition techniques to rebuild surfaces. Equipment companies and specialist service bureaus showcase prototypes validating rebuild strategies, and operators benefit from faster turnarounds and improved part fitment that sustains crushing efficiency across varied feed characteristics and improves reliability.
Longer lasting advanced components change operational economics by lowering lifecycle cost and improving site safety through fewer part changes and reduced manual handling. Field teams in quarrying and construction report fewer shutdowns when using high performance liners, and contractors appreciate simplified training and spare inventory needs. OEMs complement these gains with dedicated installation training and certified relining services, building customer confidence. Safer, more predictable maintenance patterns help operations maintain production schedules while reducing logistic complexity associated with frequent part deliveries.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Advanced Materials and Wear-Resistant Components Drive Demand</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CRUSHERS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BY PRODUCT TYPE</a:t>
            </a:r>
          </a:p>
        </p:txBody>
      </p:sp>
      <p:sp>
        <p:nvSpPr>
          <p:cNvPr id="51" name="Rectangle 50"/>
          <p:cNvSpPr/>
          <p:nvPr/>
        </p:nvSpPr>
        <p:spPr>
          <a:xfrm>
            <a:off x="457200" y="2103120"/>
            <a:ext cx="2109216" cy="1607515"/>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Jaw Crusher</a:t>
            </a:r>
          </a:p>
          <a:p>
            <a:pPr algn="l" marL="190500" indent="-190500">
              <a:marL val="635000"/>
              <a:indent val="-241300"/>
              <a:buChar char="○"/>
              <a:buFont typeface="Symbol"/>
              <a:buClr>
                <a:srgbClr val="000000"/>
              </a:buClr>
              <a:spcAft>
                <a:spcPts val="600"/>
              </a:spcAft>
              <a:lnSpc>
                <a:spcPts val="1800"/>
              </a:lnSpc>
            </a:pPr>
            <a:r>
              <a:rPr sz="1000">
                <a:solidFill>
                  <a:srgbClr val="000000"/>
                </a:solidFill>
              </a:rPr>
              <a:t>By Type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By Stage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Impact Crusher</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Mobile Crusher</a:t>
            </a:r>
          </a:p>
          <a:p>
            <a:pPr algn="l" marL="190500" indent="-190500">
              <a:marL val="635000"/>
              <a:indent val="-241300"/>
              <a:buChar char="○"/>
              <a:buFont typeface="Symbol"/>
              <a:buClr>
                <a:srgbClr val="000000"/>
              </a:buClr>
              <a:spcAft>
                <a:spcPts val="600"/>
              </a:spcAft>
              <a:lnSpc>
                <a:spcPts val="1800"/>
              </a:lnSpc>
            </a:pPr>
            <a:r>
              <a:rPr sz="1000">
                <a:solidFill>
                  <a:srgbClr val="000000"/>
                </a:solidFill>
              </a:rPr>
              <a:t>Hammer Crusher</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BY STAGE</a:t>
            </a:r>
          </a:p>
        </p:txBody>
      </p:sp>
      <p:sp>
        <p:nvSpPr>
          <p:cNvPr id="53" name="Rectangle 52"/>
          <p:cNvSpPr/>
          <p:nvPr/>
        </p:nvSpPr>
        <p:spPr>
          <a:xfrm>
            <a:off x="2749296"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Primary Crushing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Secondary Crushing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Tertiary Crushing</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BY MOBILITY</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Portable Crusher</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Stationary Crusher</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BY POWER SOURCE</a:t>
            </a:r>
          </a:p>
        </p:txBody>
      </p:sp>
      <p:sp>
        <p:nvSpPr>
          <p:cNvPr id="57" name="Rectangle 56"/>
          <p:cNvSpPr/>
          <p:nvPr/>
        </p:nvSpPr>
        <p:spPr>
          <a:xfrm>
            <a:off x="7333488"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Diesel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Electric</a:t>
            </a:r>
          </a:p>
          <a:p>
            <a:pPr algn="l" marL="190500" indent="-190500">
              <a:marL val="635000"/>
              <a:indent val="-241300"/>
              <a:buChar char="○"/>
              <a:buFont typeface="Symbol"/>
              <a:buClr>
                <a:srgbClr val="000000"/>
              </a:buClr>
              <a:spcAft>
                <a:spcPts val="600"/>
              </a:spcAft>
              <a:lnSpc>
                <a:spcPts val="1800"/>
              </a:lnSpc>
            </a:pPr>
            <a:r>
              <a:rPr sz="1000">
                <a:solidFill>
                  <a:srgbClr val="000000"/>
                </a:solidFill>
              </a:rPr>
              <a:t>Hybrid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BY INDUSTRY</a:t>
            </a:r>
          </a:p>
        </p:txBody>
      </p:sp>
      <p:sp>
        <p:nvSpPr>
          <p:cNvPr id="59" name="Rectangle 58"/>
          <p:cNvSpPr/>
          <p:nvPr/>
        </p:nvSpPr>
        <p:spPr>
          <a:xfrm>
            <a:off x="9625584" y="2103120"/>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Mining Industry</a:t>
            </a:r>
          </a:p>
          <a:p>
            <a:pPr algn="l" marL="190500" indent="-190500">
              <a:marL val="635000"/>
              <a:indent val="-241300"/>
              <a:buChar char="○"/>
              <a:buFont typeface="Symbol"/>
              <a:buClr>
                <a:srgbClr val="000000"/>
              </a:buClr>
              <a:spcAft>
                <a:spcPts val="600"/>
              </a:spcAft>
              <a:lnSpc>
                <a:spcPts val="1800"/>
              </a:lnSpc>
            </a:pPr>
            <a:r>
              <a:rPr sz="1000">
                <a:solidFill>
                  <a:srgbClr val="000000"/>
                </a:solidFill>
              </a:rPr>
              <a:t>Recycling Industry</a:t>
            </a:r>
          </a:p>
          <a:p>
            <a:pPr algn="l" marL="190500" indent="-190500">
              <a:marL val="635000"/>
              <a:indent val="-241300"/>
              <a:buChar char="○"/>
              <a:buFont typeface="Symbol"/>
              <a:buClr>
                <a:srgbClr val="000000"/>
              </a:buClr>
              <a:spcAft>
                <a:spcPts val="600"/>
              </a:spcAft>
              <a:lnSpc>
                <a:spcPts val="1800"/>
              </a:lnSpc>
            </a:pPr>
            <a:r>
              <a:rPr sz="1000">
                <a:solidFill>
                  <a:srgbClr val="000000"/>
                </a:solidFill>
              </a:rPr>
              <a:t>Construction Industry</a:t>
            </a:r>
          </a:p>
          <a:p>
            <a:pPr algn="l" marL="190500" indent="-190500">
              <a:marL val="635000"/>
              <a:indent val="-241300"/>
              <a:buChar char="○"/>
              <a:buFont typeface="Symbol"/>
              <a:buClr>
                <a:srgbClr val="000000"/>
              </a:buClr>
              <a:spcAft>
                <a:spcPts val="600"/>
              </a:spcAft>
              <a:lnSpc>
                <a:spcPts val="1800"/>
              </a:lnSpc>
            </a:pPr>
            <a:r>
              <a:rPr sz="1000">
                <a:solidFill>
                  <a:srgbClr val="000000"/>
                </a:solidFill>
              </a:rPr>
              <a:t>Quarrying Industry</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Others</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2348512015"/>
              </p:ext>
            </p:extLst>
          </p:nvPr>
        </p:nvGraphicFramePr>
        <p:xfrm>
          <a:off x="333828" y="914400"/>
          <a:ext cx="11494377" cy="546608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790439">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Crushers operations face increasing environmental regulation that raises compliance costs and operational complexity. Authorities such as the European Union, the US Environmental Protection Agency, and national regulators in China enforce stringent dust, noise, and emissions standards. Operators must install dust suppression, noise abatement, and exhaust treatment systems or secure special permits, which can delay projects. Real-world examples include quarry closures and permit revocations in urban expansion zones, and retrofitting legacy jaw and cone crushers to meet modern environmental requirements effectively.
High energy consumption and intensive wear present significant operational challenges for crushers, driving frequent maintenance and downtime. Many operations rely on fossil fuel engines and complex hydraulic systems, increasing fuel dependency and emissions. Remote mining and quarry sites report spare parts delays and lack of skilled technicians, affecting productivity. Major equipment manufacturers like Metso and Sandvik offer aftermarket support but logistical hurdles persist, forcing operators to maintain spare inventories and implement planned maintenance regimes to sustain crushing circuit reliability overall.
High capital requirements and restricted access to financing constrain the crushers market, particularly for small and medium operators. New and modernized crushing plants demand substantial upfront investment and attract cautious lending from financial institutions, limiting expansion. Leasing and OEM financing programs help but often favor established customers. As a result, independent quarries and contractors may seek acquisition by larger mining and construction groups to secure capital and operational support, a trend observable in consolidation across the industry and vendor partnerships.
Adoption of automation and digital monitoring faces barriers due to legacy equipment incompatibility and shortage of skilled personnel to deploy advanced solutions. Integrating IoT sensors, telematics, and predictive maintenance platforms requires protocol harmonization and cybersecurity safeguards, which many operators find challenging. OEMs such as Caterpillar and Komatsu promote connected equipment, yet remote sites struggle with data connectivity and workforce training. Consequently, potential efficiency gains from automation remain unrealized in many crushing operations, where interoperability issues impede technology adoption and resilience.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Stringent Environmental Regulations Increase Operational Costs and Compliance</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CRUSHERS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310751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Value Chain Analysis
Patent Analysis
Case Study Analysis
Technology Analysis
Pricing Analysis</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CRUSHERS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By Product Type
By By Stage
By By Mobility
By By Power Source
By By Industry</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BY PRODUCT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CRUSHERS MARKET SIZE,  BY BY PRODUCT TYPE, 2019-2032 (USD BILLION)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31272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4747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47472">
                <a:tc>
                  <a:txBody>
                    <a:bodyPr/>
                    <a:lstStyle/>
                    <a:p>
                      <a:pPr algn="ctr">
                        <a:defRPr sz="800" b="1">
                          <a:latin typeface="Poppins Bold"/>
                        </a:defRPr>
                      </a:pPr>
                      <a:r>
                        <a:t>Jaw Crusher</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47472">
                <a:tc>
                  <a:txBody>
                    <a:bodyPr/>
                    <a:lstStyle/>
                    <a:p>
                      <a:pPr algn="ctr">
                        <a:defRPr sz="800" b="1">
                          <a:latin typeface="Poppins Bold"/>
                        </a:defRPr>
                      </a:pPr>
                      <a:r>
                        <a:t>By Type</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47472">
                <a:tc>
                  <a:txBody>
                    <a:bodyPr/>
                    <a:lstStyle/>
                    <a:p>
                      <a:pPr algn="ctr">
                        <a:defRPr sz="800" b="1">
                          <a:latin typeface="Poppins Bold"/>
                        </a:defRPr>
                      </a:pPr>
                      <a:r>
                        <a:t>By Stage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47472">
                <a:tc>
                  <a:txBody>
                    <a:bodyPr/>
                    <a:lstStyle/>
                    <a:p>
                      <a:pPr algn="ctr">
                        <a:defRPr sz="800" b="1">
                          <a:latin typeface="Poppins Bold"/>
                        </a:defRPr>
                      </a:pPr>
                      <a:r>
                        <a:t>Impact Crusher</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47472">
                <a:tc>
                  <a:txBody>
                    <a:bodyPr/>
                    <a:lstStyle/>
                    <a:p>
                      <a:pPr algn="ctr">
                        <a:defRPr sz="800" b="1">
                          <a:latin typeface="Poppins Bold"/>
                        </a:defRPr>
                      </a:pPr>
                      <a:r>
                        <a:t>Mobile Crusher</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47472">
                <a:tc>
                  <a:txBody>
                    <a:bodyPr/>
                    <a:lstStyle/>
                    <a:p>
                      <a:pPr algn="ctr">
                        <a:defRPr sz="800" b="1">
                          <a:latin typeface="Poppins Bold"/>
                        </a:defRPr>
                      </a:pPr>
                      <a:r>
                        <a:t>Hammer Crusher</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47472">
                <a:tc>
                  <a:txBody>
                    <a:bodyPr/>
                    <a:lstStyle/>
                    <a:p>
                      <a:pPr algn="ctr">
                        <a:defRPr sz="800" b="1">
                          <a:latin typeface="Poppins Bold"/>
                        </a:defRPr>
                      </a:pPr>
                      <a:r>
                        <a:t>Others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47472">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CRUSHERS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CRUSHERS MARKET: REGIONAL ANALYSIS, 2019-2032 (USD BILLION)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BY PRODUCT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CRUSHERS MARKET SIZE,  BY BY PRODUCT TYPE, 2019-2032 (USD BILLION)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31272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4747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47472">
                <a:tc>
                  <a:txBody>
                    <a:bodyPr/>
                    <a:lstStyle/>
                    <a:p>
                      <a:pPr algn="ctr">
                        <a:defRPr sz="800" b="1">
                          <a:latin typeface="Poppins Bold"/>
                        </a:defRPr>
                      </a:pPr>
                      <a:r>
                        <a:t>Jaw Crusher</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47472">
                <a:tc>
                  <a:txBody>
                    <a:bodyPr/>
                    <a:lstStyle/>
                    <a:p>
                      <a:pPr algn="ctr">
                        <a:defRPr sz="800" b="1">
                          <a:latin typeface="Poppins Bold"/>
                        </a:defRPr>
                      </a:pPr>
                      <a:r>
                        <a:t>By Type</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47472">
                <a:tc>
                  <a:txBody>
                    <a:bodyPr/>
                    <a:lstStyle/>
                    <a:p>
                      <a:pPr algn="ctr">
                        <a:defRPr sz="800" b="1">
                          <a:latin typeface="Poppins Bold"/>
                        </a:defRPr>
                      </a:pPr>
                      <a:r>
                        <a:t>By Stage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47472">
                <a:tc>
                  <a:txBody>
                    <a:bodyPr/>
                    <a:lstStyle/>
                    <a:p>
                      <a:pPr algn="ctr">
                        <a:defRPr sz="800" b="1">
                          <a:latin typeface="Poppins Bold"/>
                        </a:defRPr>
                      </a:pPr>
                      <a:r>
                        <a:t>Impact Crusher</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47472">
                <a:tc>
                  <a:txBody>
                    <a:bodyPr/>
                    <a:lstStyle/>
                    <a:p>
                      <a:pPr algn="ctr">
                        <a:defRPr sz="800" b="1">
                          <a:latin typeface="Poppins Bold"/>
                        </a:defRPr>
                      </a:pPr>
                      <a:r>
                        <a:t>Mobile Crusher</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47472">
                <a:tc>
                  <a:txBody>
                    <a:bodyPr/>
                    <a:lstStyle/>
                    <a:p>
                      <a:pPr algn="ctr">
                        <a:defRPr sz="800" b="1">
                          <a:latin typeface="Poppins Bold"/>
                        </a:defRPr>
                      </a:pPr>
                      <a:r>
                        <a:t>Hammer Crusher</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47472">
                <a:tc>
                  <a:txBody>
                    <a:bodyPr/>
                    <a:lstStyle/>
                    <a:p>
                      <a:pPr algn="ctr">
                        <a:defRPr sz="800" b="1">
                          <a:latin typeface="Poppins Bold"/>
                        </a:defRPr>
                      </a:pPr>
                      <a:r>
                        <a:t>Others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47472">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BY PRODUCT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CRUSHERS MARKET SIZE,  BY BY PRODUCT TYPE, 2019-2032 (USD BILLION)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31272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4747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47472">
                <a:tc>
                  <a:txBody>
                    <a:bodyPr/>
                    <a:lstStyle/>
                    <a:p>
                      <a:pPr algn="ctr">
                        <a:defRPr sz="800" b="1">
                          <a:latin typeface="Poppins Bold"/>
                        </a:defRPr>
                      </a:pPr>
                      <a:r>
                        <a:t>Jaw Crusher</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47472">
                <a:tc>
                  <a:txBody>
                    <a:bodyPr/>
                    <a:lstStyle/>
                    <a:p>
                      <a:pPr algn="ctr">
                        <a:defRPr sz="800" b="1">
                          <a:latin typeface="Poppins Bold"/>
                        </a:defRPr>
                      </a:pPr>
                      <a:r>
                        <a:t>By Type</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47472">
                <a:tc>
                  <a:txBody>
                    <a:bodyPr/>
                    <a:lstStyle/>
                    <a:p>
                      <a:pPr algn="ctr">
                        <a:defRPr sz="800" b="1">
                          <a:latin typeface="Poppins Bold"/>
                        </a:defRPr>
                      </a:pPr>
                      <a:r>
                        <a:t>By Stage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47472">
                <a:tc>
                  <a:txBody>
                    <a:bodyPr/>
                    <a:lstStyle/>
                    <a:p>
                      <a:pPr algn="ctr">
                        <a:defRPr sz="800" b="1">
                          <a:latin typeface="Poppins Bold"/>
                        </a:defRPr>
                      </a:pPr>
                      <a:r>
                        <a:t>Impact Crusher</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47472">
                <a:tc>
                  <a:txBody>
                    <a:bodyPr/>
                    <a:lstStyle/>
                    <a:p>
                      <a:pPr algn="ctr">
                        <a:defRPr sz="800" b="1">
                          <a:latin typeface="Poppins Bold"/>
                        </a:defRPr>
                      </a:pPr>
                      <a:r>
                        <a:t>Mobile Crusher</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47472">
                <a:tc>
                  <a:txBody>
                    <a:bodyPr/>
                    <a:lstStyle/>
                    <a:p>
                      <a:pPr algn="ctr">
                        <a:defRPr sz="800" b="1">
                          <a:latin typeface="Poppins Bold"/>
                        </a:defRPr>
                      </a:pPr>
                      <a:r>
                        <a:t>Hammer Crusher</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47472">
                <a:tc>
                  <a:txBody>
                    <a:bodyPr/>
                    <a:lstStyle/>
                    <a:p>
                      <a:pPr algn="ctr">
                        <a:defRPr sz="800" b="1">
                          <a:latin typeface="Poppins Bold"/>
                        </a:defRPr>
                      </a:pPr>
                      <a:r>
                        <a:t>Others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47472">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CRUSHERS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CRUSHERS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Crushers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ThyssenKrupp AG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Germany</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98,120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38.0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1999</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CRUSHERS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ThyssenKrupp AG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1999</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Germany</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38.0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98,120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thyssenkrupp.com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ThyssenKrupp AG participates in the crushers market through thyssenkrupp Polysius, supplying impact, double-roll, hammer and jaw crushers for cement and aggregate applications, plus HPGR-based comminution systems. Following the 2022 divestment of its Mining Technologies unit to FLSmidth, the group’s focus in crushing emphasizes cement raw material preparation, semi‑mobile solutions, lifecycle service and revamps. The installed base spans multiple regions with references across limestone, clay, gypsum and slag. Recent project awards in North America and Europe highlight demand for energy‑efficient grinding lines and integration with modern mills. Strategy centers on process optimization, modular engineering, spare parts support and digital monitoring to extend asset performance.</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The titan Double‑Shaft Hammer Crusher delivers single‑stage crushing of wet, sticky raw materials such as limestone, marl, clay, chalk and gypsum. Large feed sizes are reduced to mill-ready product via adjustable grate openings. Robust rotors, wear-optimized hammers and simple maintenance support high throughput, consistent sizing and reliable plant availability worldwide.</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{{product))</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THYSSENKRUPP AG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THYSSENKRUPP AG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THYSSENKRUPP AG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THYSSENKRUPP AG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CRUSHERS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23">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349632">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5.9. Value Chain Analysis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5.10. Patent Analysis</a:t>
                      </a:r>
                    </a:p>
                  </a:txBody>
                  <a:tcPr>
                    <a:noFill/>
                    <a:lnL>
                      <a:noFill/>
                    </a:lnL>
                    <a:lnR>
                      <a:noFill/>
                    </a:lnR>
                    <a:lnT>
                      <a:noFill/>
                    </a:lnT>
                    <a:lnB>
                      <a:noFill/>
                    </a:lnB>
                  </a:tcPr>
                </a:tc>
                <a:tc>
                  <a:txBody>
                    <a:bodyPr/>
                    <a:lstStyle/>
                    <a:p>
                      <a:pPr>
                        <a:defRPr sz="1100" b="0">
                          <a:solidFill>
                            <a:srgbClr val="000000"/>
                          </a:solidFill>
                          <a:latin typeface="Pooppins"/>
                        </a:defRPr>
                      </a:pPr>
                      <a:r>
                        <a:t>          6.4. Impact Crusher</a:t>
                      </a:r>
                    </a:p>
                  </a:txBody>
                  <a:tcPr>
                    <a:noFill/>
                    <a:lnL>
                      <a:noFill/>
                    </a:lnL>
                    <a:lnR>
                      <a:noFill/>
                    </a:lnR>
                    <a:lnT>
                      <a:noFill/>
                    </a:lnT>
                    <a:lnB>
                      <a:noFill/>
                    </a:lnB>
                  </a:tcPr>
                </a:tc>
              </a:tr>
              <a:tr h="349623">
                <a:tc>
                  <a:txBody>
                    <a:bodyPr/>
                    <a:lstStyle/>
                    <a:p>
                      <a:pPr>
                        <a:defRPr sz="1100" b="0">
                          <a:solidFill>
                            <a:srgbClr val="000000"/>
                          </a:solidFill>
                          <a:latin typeface="Pooppins"/>
                        </a:defRPr>
                      </a:pPr>
                      <a:r>
                        <a:t>          5.11. Case Study Analysis</a:t>
                      </a:r>
                    </a:p>
                  </a:txBody>
                  <a:tcPr>
                    <a:noFill/>
                    <a:lnL>
                      <a:noFill/>
                    </a:lnL>
                    <a:lnR>
                      <a:noFill/>
                    </a:lnR>
                    <a:lnT>
                      <a:noFill/>
                    </a:lnT>
                    <a:lnB>
                      <a:noFill/>
                    </a:lnB>
                  </a:tcPr>
                </a:tc>
                <a:tc>
                  <a:txBody>
                    <a:bodyPr/>
                    <a:lstStyle/>
                    <a:p>
                      <a:pPr>
                        <a:defRPr sz="1100" b="0">
                          <a:solidFill>
                            <a:srgbClr val="000000"/>
                          </a:solidFill>
                          <a:latin typeface="Pooppins"/>
                        </a:defRPr>
                      </a:pPr>
                      <a:r>
                        <a:t>          6.5. Mobile Crusher</a:t>
                      </a:r>
                    </a:p>
                  </a:txBody>
                  <a:tcPr>
                    <a:noFill/>
                    <a:lnL>
                      <a:noFill/>
                    </a:lnL>
                    <a:lnR>
                      <a:noFill/>
                    </a:lnR>
                    <a:lnT>
                      <a:noFill/>
                    </a:lnT>
                    <a:lnB>
                      <a:noFill/>
                    </a:lnB>
                  </a:tcPr>
                </a:tc>
              </a:tr>
              <a:tr h="349623">
                <a:tc>
                  <a:txBody>
                    <a:bodyPr/>
                    <a:lstStyle/>
                    <a:p>
                      <a:pPr>
                        <a:defRPr sz="1100" b="0">
                          <a:solidFill>
                            <a:srgbClr val="000000"/>
                          </a:solidFill>
                          <a:latin typeface="Pooppins"/>
                        </a:defRPr>
                      </a:pPr>
                      <a:r>
                        <a:t>          5.12. Technology Analysis</a:t>
                      </a:r>
                    </a:p>
                  </a:txBody>
                  <a:tcPr>
                    <a:noFill/>
                    <a:lnL>
                      <a:noFill/>
                    </a:lnL>
                    <a:lnR>
                      <a:noFill/>
                    </a:lnR>
                    <a:lnT>
                      <a:noFill/>
                    </a:lnT>
                    <a:lnB>
                      <a:noFill/>
                    </a:lnB>
                  </a:tcPr>
                </a:tc>
                <a:tc>
                  <a:txBody>
                    <a:bodyPr/>
                    <a:lstStyle/>
                    <a:p>
                      <a:pPr>
                        <a:defRPr sz="1100" b="0">
                          <a:solidFill>
                            <a:srgbClr val="000000"/>
                          </a:solidFill>
                          <a:latin typeface="Pooppins"/>
                        </a:defRPr>
                      </a:pPr>
                      <a:r>
                        <a:t>          6.6. Hammer Crusher</a:t>
                      </a:r>
                    </a:p>
                  </a:txBody>
                  <a:tcPr>
                    <a:noFill/>
                    <a:lnL>
                      <a:noFill/>
                    </a:lnL>
                    <a:lnR>
                      <a:noFill/>
                    </a:lnR>
                    <a:lnT>
                      <a:noFill/>
                    </a:lnT>
                    <a:lnB>
                      <a:noFill/>
                    </a:lnB>
                  </a:tcPr>
                </a:tc>
              </a:tr>
              <a:tr h="349623">
                <a:tc>
                  <a:txBody>
                    <a:bodyPr/>
                    <a:lstStyle/>
                    <a:p>
                      <a:pPr>
                        <a:defRPr sz="1100" b="0">
                          <a:solidFill>
                            <a:srgbClr val="000000"/>
                          </a:solidFill>
                          <a:latin typeface="Pooppins"/>
                        </a:defRPr>
                      </a:pPr>
                      <a:r>
                        <a:t>          5.13. Pricing Analysis</a:t>
                      </a:r>
                    </a:p>
                  </a:txBody>
                  <a:tcPr>
                    <a:noFill/>
                    <a:lnL>
                      <a:noFill/>
                    </a:lnL>
                    <a:lnR>
                      <a:noFill/>
                    </a:lnR>
                    <a:lnT>
                      <a:noFill/>
                    </a:lnT>
                    <a:lnB>
                      <a:noFill/>
                    </a:lnB>
                  </a:tcPr>
                </a:tc>
                <a:tc>
                  <a:txBody>
                    <a:bodyPr/>
                    <a:lstStyle/>
                    <a:p>
                      <a:pPr>
                        <a:defRPr sz="1100" b="0">
                          <a:solidFill>
                            <a:srgbClr val="000000"/>
                          </a:solidFill>
                          <a:latin typeface="Pooppins"/>
                        </a:defRPr>
                      </a:pPr>
                      <a:r>
                        <a:t>          6.7. Others</a:t>
                      </a:r>
                    </a:p>
                  </a:txBody>
                  <a:tcPr>
                    <a:noFill/>
                    <a:lnL>
                      <a:noFill/>
                    </a:lnL>
                    <a:lnR>
                      <a:noFill/>
                    </a:lnR>
                    <a:lnT>
                      <a:noFill/>
                    </a:lnT>
                    <a:lnB>
                      <a:noFill/>
                    </a:lnB>
                  </a:tcPr>
                </a:tc>
              </a:tr>
              <a:tr h="349623">
                <a:tc>
                  <a:txBody>
                    <a:bodyPr/>
                    <a:lstStyle/>
                    <a:p>
                      <a:pPr>
                        <a:defRPr sz="1100" b="1">
                          <a:solidFill>
                            <a:srgbClr val="7030A0"/>
                          </a:solidFill>
                          <a:latin typeface="Pooppins"/>
                        </a:defRPr>
                      </a:pPr>
                      <a:r>
                        <a:t>6. Crushers Market Size by By Product Type (2019-2032)</a:t>
                      </a:r>
                    </a:p>
                  </a:txBody>
                  <a:tcPr>
                    <a:noFill/>
                    <a:lnL>
                      <a:noFill/>
                    </a:lnL>
                    <a:lnR>
                      <a:noFill/>
                    </a:lnR>
                    <a:lnT>
                      <a:noFill/>
                    </a:lnT>
                    <a:lnB>
                      <a:noFill/>
                    </a:lnB>
                  </a:tcPr>
                </a:tc>
                <a:tc>
                  <a:txBody>
                    <a:bodyPr/>
                    <a:lstStyle/>
                    <a:p>
                      <a:pPr>
                        <a:defRPr sz="1100" b="1">
                          <a:solidFill>
                            <a:srgbClr val="7030A0"/>
                          </a:solidFill>
                          <a:latin typeface="Pooppins"/>
                        </a:defRPr>
                      </a:pPr>
                      <a:r>
                        <a:t>7. Crushers Market Size by By Stage (2019-2032)</a:t>
                      </a:r>
                    </a:p>
                  </a:txBody>
                  <a:tcPr>
                    <a:noFill/>
                    <a:lnL>
                      <a:noFill/>
                    </a:lnL>
                    <a:lnR>
                      <a:noFill/>
                    </a:lnR>
                    <a:lnT>
                      <a:noFill/>
                    </a:lnT>
                    <a:lnB>
                      <a:noFill/>
                    </a:lnB>
                  </a:tcPr>
                </a:tc>
              </a:tr>
              <a:tr h="349623">
                <a:tc>
                  <a:txBody>
                    <a:bodyPr/>
                    <a:lstStyle/>
                    <a:p>
                      <a:pPr>
                        <a:defRPr sz="1100" b="0">
                          <a:solidFill>
                            <a:srgbClr val="000000"/>
                          </a:solidFill>
                          <a:latin typeface="Pooppins"/>
                        </a:defRPr>
                      </a:pPr>
                      <a:r>
                        <a:t>          6.1. Jaw Crusher</a:t>
                      </a:r>
                    </a:p>
                  </a:txBody>
                  <a:tcPr>
                    <a:noFill/>
                    <a:lnL>
                      <a:noFill/>
                    </a:lnL>
                    <a:lnR>
                      <a:noFill/>
                    </a:lnR>
                    <a:lnT>
                      <a:noFill/>
                    </a:lnT>
                    <a:lnB>
                      <a:noFill/>
                    </a:lnB>
                  </a:tcPr>
                </a:tc>
                <a:tc>
                  <a:txBody>
                    <a:bodyPr/>
                    <a:lstStyle/>
                    <a:p>
                      <a:pPr>
                        <a:defRPr sz="1100" b="0">
                          <a:solidFill>
                            <a:srgbClr val="000000"/>
                          </a:solidFill>
                          <a:latin typeface="Pooppins"/>
                        </a:defRPr>
                      </a:pPr>
                      <a:r>
                        <a:t>          7.1. Primary Crushing</a:t>
                      </a:r>
                    </a:p>
                  </a:txBody>
                  <a:tcPr>
                    <a:noFill/>
                    <a:lnL>
                      <a:noFill/>
                    </a:lnL>
                    <a:lnR>
                      <a:noFill/>
                    </a:lnR>
                    <a:lnT>
                      <a:noFill/>
                    </a:lnT>
                    <a:lnB>
                      <a:noFill/>
                    </a:lnB>
                  </a:tcPr>
                </a:tc>
              </a:tr>
              <a:tr h="349623">
                <a:tc>
                  <a:txBody>
                    <a:bodyPr/>
                    <a:lstStyle/>
                    <a:p>
                      <a:pPr>
                        <a:defRPr sz="1100" b="0">
                          <a:solidFill>
                            <a:srgbClr val="000000"/>
                          </a:solidFill>
                          <a:latin typeface="Pooppins"/>
                        </a:defRPr>
                      </a:pPr>
                      <a:r>
                        <a:t>          6.2. By Type</a:t>
                      </a:r>
                    </a:p>
                  </a:txBody>
                  <a:tcPr>
                    <a:noFill/>
                    <a:lnL>
                      <a:noFill/>
                    </a:lnL>
                    <a:lnR>
                      <a:noFill/>
                    </a:lnR>
                    <a:lnT>
                      <a:noFill/>
                    </a:lnT>
                    <a:lnB>
                      <a:noFill/>
                    </a:lnB>
                  </a:tcPr>
                </a:tc>
                <a:tc>
                  <a:txBody>
                    <a:bodyPr/>
                    <a:lstStyle/>
                    <a:p>
                      <a:pPr>
                        <a:defRPr sz="1100" b="0">
                          <a:solidFill>
                            <a:srgbClr val="000000"/>
                          </a:solidFill>
                          <a:latin typeface="Pooppins"/>
                        </a:defRPr>
                      </a:pPr>
                      <a:r>
                        <a:t>          7.2. Secondary Crushing</a:t>
                      </a:r>
                    </a:p>
                  </a:txBody>
                  <a:tcPr>
                    <a:noFill/>
                    <a:lnL>
                      <a:noFill/>
                    </a:lnL>
                    <a:lnR>
                      <a:noFill/>
                    </a:lnR>
                    <a:lnT>
                      <a:noFill/>
                    </a:lnT>
                    <a:lnB>
                      <a:noFill/>
                    </a:lnB>
                  </a:tcPr>
                </a:tc>
              </a:tr>
              <a:tr h="349623">
                <a:tc>
                  <a:txBody>
                    <a:bodyPr/>
                    <a:lstStyle/>
                    <a:p>
                      <a:pPr>
                        <a:defRPr sz="1100" b="0">
                          <a:solidFill>
                            <a:srgbClr val="000000"/>
                          </a:solidFill>
                          <a:latin typeface="Pooppins"/>
                        </a:defRPr>
                      </a:pPr>
                      <a:r>
                        <a:t>                    6.2.1. Single Toggle</a:t>
                      </a:r>
                    </a:p>
                  </a:txBody>
                  <a:tcPr>
                    <a:noFill/>
                    <a:lnL>
                      <a:noFill/>
                    </a:lnL>
                    <a:lnR>
                      <a:noFill/>
                    </a:lnR>
                    <a:lnT>
                      <a:noFill/>
                    </a:lnT>
                    <a:lnB>
                      <a:noFill/>
                    </a:lnB>
                  </a:tcPr>
                </a:tc>
                <a:tc>
                  <a:txBody>
                    <a:bodyPr/>
                    <a:lstStyle/>
                    <a:p>
                      <a:pPr>
                        <a:defRPr sz="1100" b="0">
                          <a:solidFill>
                            <a:srgbClr val="000000"/>
                          </a:solidFill>
                          <a:latin typeface="Pooppins"/>
                        </a:defRPr>
                      </a:pPr>
                      <a:r>
                        <a:t>          7.3. Tertiary Crushing</a:t>
                      </a:r>
                    </a:p>
                  </a:txBody>
                  <a:tcPr>
                    <a:noFill/>
                    <a:lnL>
                      <a:noFill/>
                    </a:lnL>
                    <a:lnR>
                      <a:noFill/>
                    </a:lnR>
                    <a:lnT>
                      <a:noFill/>
                    </a:lnT>
                    <a:lnB>
                      <a:noFill/>
                    </a:lnB>
                  </a:tcPr>
                </a:tc>
              </a:tr>
              <a:tr h="349623">
                <a:tc>
                  <a:txBody>
                    <a:bodyPr/>
                    <a:lstStyle/>
                    <a:p>
                      <a:pPr>
                        <a:defRPr sz="1100" b="0">
                          <a:solidFill>
                            <a:srgbClr val="000000"/>
                          </a:solidFill>
                          <a:latin typeface="Pooppins"/>
                        </a:defRPr>
                      </a:pPr>
                      <a:r>
                        <a:t>                    6.2.2. Double Toggle</a:t>
                      </a:r>
                    </a:p>
                  </a:txBody>
                  <a:tcPr>
                    <a:noFill/>
                    <a:lnL>
                      <a:noFill/>
                    </a:lnL>
                    <a:lnR>
                      <a:noFill/>
                    </a:lnR>
                    <a:lnT>
                      <a:noFill/>
                    </a:lnT>
                    <a:lnB>
                      <a:noFill/>
                    </a:lnB>
                  </a:tcPr>
                </a:tc>
                <a:tc>
                  <a:txBody>
                    <a:bodyPr/>
                    <a:lstStyle/>
                    <a:p>
                      <a:pPr>
                        <a:defRPr sz="1100" b="1">
                          <a:solidFill>
                            <a:srgbClr val="7030A0"/>
                          </a:solidFill>
                          <a:latin typeface="Pooppins"/>
                        </a:defRPr>
                      </a:pPr>
                      <a:r>
                        <a:t>8. Crushers Market Size by By Mobility (2019-2032)</a:t>
                      </a:r>
                    </a:p>
                  </a:txBody>
                  <a:tcPr>
                    <a:noFill/>
                    <a:lnL>
                      <a:noFill/>
                    </a:lnL>
                    <a:lnR>
                      <a:noFill/>
                    </a:lnR>
                    <a:lnT>
                      <a:noFill/>
                    </a:lnT>
                    <a:lnB>
                      <a:noFill/>
                    </a:lnB>
                  </a:tcPr>
                </a:tc>
              </a:tr>
              <a:tr h="349623">
                <a:tc>
                  <a:txBody>
                    <a:bodyPr/>
                    <a:lstStyle/>
                    <a:p>
                      <a:pPr>
                        <a:defRPr sz="1100" b="0">
                          <a:solidFill>
                            <a:srgbClr val="000000"/>
                          </a:solidFill>
                          <a:latin typeface="Pooppins"/>
                        </a:defRPr>
                      </a:pPr>
                      <a:r>
                        <a:t>          6.3. By Stage</a:t>
                      </a:r>
                    </a:p>
                  </a:txBody>
                  <a:tcPr>
                    <a:noFill/>
                    <a:lnL>
                      <a:noFill/>
                    </a:lnL>
                    <a:lnR>
                      <a:noFill/>
                    </a:lnR>
                    <a:lnT>
                      <a:noFill/>
                    </a:lnT>
                    <a:lnB>
                      <a:noFill/>
                    </a:lnB>
                  </a:tcPr>
                </a:tc>
                <a:tc>
                  <a:txBody>
                    <a:bodyPr/>
                    <a:lstStyle/>
                    <a:p>
                      <a:pPr>
                        <a:defRPr sz="1100" b="0">
                          <a:solidFill>
                            <a:srgbClr val="000000"/>
                          </a:solidFill>
                          <a:latin typeface="Pooppins"/>
                        </a:defRPr>
                      </a:pPr>
                      <a:r>
                        <a:t>          8.1. Portable Crusher</a:t>
                      </a:r>
                    </a:p>
                  </a:txBody>
                  <a:tcPr>
                    <a:noFill/>
                    <a:lnL>
                      <a:noFill/>
                    </a:lnL>
                    <a:lnR>
                      <a:noFill/>
                    </a:lnR>
                    <a:lnT>
                      <a:noFill/>
                    </a:lnT>
                    <a:lnB>
                      <a:noFill/>
                    </a:lnB>
                  </a:tcPr>
                </a:tc>
              </a:tr>
              <a:tr h="349623">
                <a:tc>
                  <a:txBody>
                    <a:bodyPr/>
                    <a:lstStyle/>
                    <a:p>
                      <a:pPr>
                        <a:defRPr sz="1100" b="0">
                          <a:solidFill>
                            <a:srgbClr val="000000"/>
                          </a:solidFill>
                          <a:latin typeface="Pooppins"/>
                        </a:defRPr>
                      </a:pPr>
                      <a:r>
                        <a:t>                    6.3.1. Primary Jaw Crusher</a:t>
                      </a:r>
                    </a:p>
                  </a:txBody>
                  <a:tcPr>
                    <a:noFill/>
                    <a:lnL>
                      <a:noFill/>
                    </a:lnL>
                    <a:lnR>
                      <a:noFill/>
                    </a:lnR>
                    <a:lnT>
                      <a:noFill/>
                    </a:lnT>
                    <a:lnB>
                      <a:noFill/>
                    </a:lnB>
                  </a:tcPr>
                </a:tc>
                <a:tc>
                  <a:txBody>
                    <a:bodyPr/>
                    <a:lstStyle/>
                    <a:p>
                      <a:pPr>
                        <a:defRPr sz="1100" b="0">
                          <a:solidFill>
                            <a:srgbClr val="000000"/>
                          </a:solidFill>
                          <a:latin typeface="Pooppins"/>
                        </a:defRPr>
                      </a:pPr>
                      <a:r>
                        <a:t>          8.2. Stationary Crusher</a:t>
                      </a:r>
                    </a:p>
                  </a:txBody>
                  <a:tcPr>
                    <a:noFill/>
                    <a:lnL>
                      <a:noFill/>
                    </a:lnL>
                    <a:lnR>
                      <a:noFill/>
                    </a:lnR>
                    <a:lnT>
                      <a:noFill/>
                    </a:lnT>
                    <a:lnB>
                      <a:noFill/>
                    </a:lnB>
                  </a:tcPr>
                </a:tc>
              </a:tr>
              <a:tr h="349623">
                <a:tc>
                  <a:txBody>
                    <a:bodyPr/>
                    <a:lstStyle/>
                    <a:p>
                      <a:pPr>
                        <a:defRPr sz="1100" b="0">
                          <a:solidFill>
                            <a:srgbClr val="000000"/>
                          </a:solidFill>
                          <a:latin typeface="Pooppins"/>
                        </a:defRPr>
                      </a:pPr>
                      <a:r>
                        <a:t>                    6.3.2. Secondary Jaw Crusher</a:t>
                      </a:r>
                    </a:p>
                  </a:txBody>
                  <a:tcPr>
                    <a:noFill/>
                    <a:lnL>
                      <a:noFill/>
                    </a:lnL>
                    <a:lnR>
                      <a:noFill/>
                    </a:lnR>
                    <a:lnT>
                      <a:noFill/>
                    </a:lnT>
                    <a:lnB>
                      <a:noFill/>
                    </a:lnB>
                  </a:tcPr>
                </a:tc>
                <a:tc>
                  <a:txBody>
                    <a:bodyPr/>
                    <a:lstStyle/>
                    <a:p>
                      <a:pPr>
                        <a:defRPr sz="1100" b="1">
                          <a:solidFill>
                            <a:srgbClr val="7030A0"/>
                          </a:solidFill>
                          <a:latin typeface="Pooppins"/>
                        </a:defRPr>
                      </a:pPr>
                      <a:r>
                        <a:t>9. Crushers Market Size by By Power Source (2019-2032)</a:t>
                      </a:r>
                    </a:p>
                  </a:txBody>
                  <a:tcPr>
                    <a:noFill/>
                    <a:lnL>
                      <a:noFill/>
                    </a:lnL>
                    <a:lnR>
                      <a:noFill/>
                    </a:lnR>
                    <a:lnT>
                      <a:noFill/>
                    </a:lnT>
                    <a:lnB>
                      <a:noFill/>
                    </a:lnB>
                  </a:tcPr>
                </a:tc>
              </a:tr>
              <a:tr h="349623">
                <a:tc>
                  <a:txBody>
                    <a:bodyPr/>
                    <a:lstStyle/>
                    <a:p>
                      <a:pPr>
                        <a:defRPr sz="1100" b="0">
                          <a:solidFill>
                            <a:srgbClr val="000000"/>
                          </a:solidFill>
                          <a:latin typeface="Pooppins"/>
                        </a:defRPr>
                      </a:pPr>
                      <a:r>
                        <a:t>                    6.3.3. Cone Crusher</a:t>
                      </a:r>
                    </a:p>
                  </a:txBody>
                  <a:tcPr>
                    <a:noFill/>
                    <a:lnL>
                      <a:noFill/>
                    </a:lnL>
                    <a:lnR>
                      <a:noFill/>
                    </a:lnR>
                    <a:lnT>
                      <a:noFill/>
                    </a:lnT>
                    <a:lnB>
                      <a:noFill/>
                    </a:lnB>
                  </a:tcPr>
                </a:tc>
                <a:tc>
                  <a:txBody>
                    <a:bodyPr/>
                    <a:lstStyle/>
                    <a:p>
                      <a:pPr>
                        <a:defRPr sz="1100" b="0">
                          <a:solidFill>
                            <a:srgbClr val="000000"/>
                          </a:solidFill>
                          <a:latin typeface="Pooppins"/>
                        </a:defRPr>
                      </a:pPr>
                      <a:r>
                        <a:t>          9.1. Diesel</a:t>
                      </a:r>
                    </a:p>
                  </a:txBody>
                  <a:tcPr>
                    <a:noFill/>
                    <a:lnL>
                      <a:noFill/>
                    </a:lnL>
                    <a:lnR>
                      <a:noFill/>
                    </a:lnR>
                    <a:lnT>
                      <a:noFill/>
                    </a:lnT>
                    <a:lnB>
                      <a:noFill/>
                    </a:lnB>
                  </a:tcPr>
                </a:tc>
              </a:tr>
              <a:tr h="349623">
                <a:tc>
                  <a:txBody>
                    <a:bodyPr/>
                    <a:lstStyle/>
                    <a:p>
                      <a:pPr>
                        <a:defRPr sz="1100" b="0">
                          <a:solidFill>
                            <a:srgbClr val="000000"/>
                          </a:solidFill>
                          <a:latin typeface="Pooppins"/>
                        </a:defRPr>
                      </a:pPr>
                      <a:r>
                        <a:t>                    6.3.4. Spring Cone Crusher</a:t>
                      </a:r>
                    </a:p>
                  </a:txBody>
                  <a:tcPr>
                    <a:noFill/>
                    <a:lnL>
                      <a:noFill/>
                    </a:lnL>
                    <a:lnR>
                      <a:noFill/>
                    </a:lnR>
                    <a:lnT>
                      <a:noFill/>
                    </a:lnT>
                    <a:lnB>
                      <a:noFill/>
                    </a:lnB>
                  </a:tcPr>
                </a:tc>
                <a:tc>
                  <a:txBody>
                    <a:bodyPr/>
                    <a:lstStyle/>
                    <a:p>
                      <a:pPr>
                        <a:defRPr sz="1100" b="0">
                          <a:solidFill>
                            <a:srgbClr val="000000"/>
                          </a:solidFill>
                          <a:latin typeface="Pooppins"/>
                        </a:defRPr>
                      </a:pPr>
                      <a:r>
                        <a:t>          9.2. Electric</a:t>
                      </a:r>
                    </a:p>
                  </a:txBody>
                  <a:tcPr>
                    <a:noFill/>
                    <a:lnL>
                      <a:noFill/>
                    </a:lnL>
                    <a:lnR>
                      <a:noFill/>
                    </a:lnR>
                    <a:lnT>
                      <a:noFill/>
                    </a:lnT>
                    <a:lnB>
                      <a:noFill/>
                    </a:lnB>
                  </a:tcPr>
                </a:tc>
              </a:tr>
              <a:tr h="349623">
                <a:tc>
                  <a:txBody>
                    <a:bodyPr/>
                    <a:lstStyle/>
                    <a:p>
                      <a:pPr>
                        <a:defRPr sz="1100" b="0">
                          <a:solidFill>
                            <a:srgbClr val="000000"/>
                          </a:solidFill>
                          <a:latin typeface="Pooppins"/>
                        </a:defRPr>
                      </a:pPr>
                      <a:r>
                        <a:t>                    6.3.5. Compound Cone Crusher</a:t>
                      </a:r>
                    </a:p>
                  </a:txBody>
                  <a:tcPr>
                    <a:noFill/>
                    <a:lnL>
                      <a:noFill/>
                    </a:lnL>
                    <a:lnR>
                      <a:noFill/>
                    </a:lnR>
                    <a:lnT>
                      <a:noFill/>
                    </a:lnT>
                    <a:lnB>
                      <a:noFill/>
                    </a:lnB>
                  </a:tcPr>
                </a:tc>
                <a:tc>
                  <a:txBody>
                    <a:bodyPr/>
                    <a:lstStyle/>
                    <a:p>
                      <a:pPr>
                        <a:defRPr sz="1100" b="0">
                          <a:solidFill>
                            <a:srgbClr val="000000"/>
                          </a:solidFill>
                          <a:latin typeface="Pooppins"/>
                        </a:defRPr>
                      </a:pPr>
                      <a:r>
                        <a:t>          9.3. Hybrid</a:t>
                      </a:r>
                    </a:p>
                  </a:txBody>
                  <a:tcPr>
                    <a:noFill/>
                    <a:lnL>
                      <a:noFill/>
                    </a:lnL>
                    <a:lnR>
                      <a:noFill/>
                    </a:lnR>
                    <a:lnT>
                      <a:noFill/>
                    </a:lnT>
                    <a:lnB>
                      <a:noFill/>
                    </a:lnB>
                  </a:tcPr>
                </a:tc>
              </a:tr>
              <a:tr h="349623">
                <a:tc>
                  <a:txBody>
                    <a:bodyPr/>
                    <a:lstStyle/>
                    <a:p>
                      <a:pPr>
                        <a:defRPr sz="1100" b="0">
                          <a:solidFill>
                            <a:srgbClr val="000000"/>
                          </a:solidFill>
                          <a:latin typeface="Pooppins"/>
                        </a:defRPr>
                      </a:pPr>
                      <a:r>
                        <a:t>                    6.3.6. Symons Cone Crusher</a:t>
                      </a:r>
                    </a:p>
                  </a:txBody>
                  <a:tcPr>
                    <a:noFill/>
                    <a:lnL>
                      <a:noFill/>
                    </a:lnL>
                    <a:lnR>
                      <a:noFill/>
                    </a:lnR>
                    <a:lnT>
                      <a:noFill/>
                    </a:lnT>
                    <a:lnB>
                      <a:noFill/>
                    </a:lnB>
                  </a:tcPr>
                </a:tc>
                <a:tc>
                  <a:txBody>
                    <a:bodyPr/>
                    <a:lstStyle/>
                    <a:p>
                      <a:pPr>
                        <a:defRPr sz="1100" b="1">
                          <a:solidFill>
                            <a:srgbClr val="7030A0"/>
                          </a:solidFill>
                          <a:latin typeface="Pooppins"/>
                        </a:defRPr>
                      </a:pPr>
                      <a:r>
                        <a:t>10. Crushers Market Size by By Industry (2019-2032)</a:t>
                      </a:r>
                    </a:p>
                  </a:txBody>
                  <a:tcPr>
                    <a:noFill/>
                    <a:lnL>
                      <a:noFill/>
                    </a:lnL>
                    <a:lnR>
                      <a:noFill/>
                    </a:lnR>
                    <a:lnT>
                      <a:noFill/>
                    </a:lnT>
                    <a:lnB>
                      <a:noFill/>
                    </a:lnB>
                  </a:tcPr>
                </a:tc>
              </a:tr>
              <a:tr h="349632">
                <a:tc>
                  <a:txBody>
                    <a:bodyPr/>
                    <a:lstStyle/>
                    <a:p>
                      <a:pPr>
                        <a:defRPr sz="1100" b="0">
                          <a:solidFill>
                            <a:srgbClr val="000000"/>
                          </a:solidFill>
                          <a:latin typeface="Pooppins"/>
                        </a:defRPr>
                      </a:pPr>
                      <a:r>
                        <a:t>                    6.3.7. Other Types of Cone Crusher</a:t>
                      </a:r>
                    </a:p>
                  </a:txBody>
                  <a:tcPr>
                    <a:noFill/>
                    <a:lnL>
                      <a:noFill/>
                    </a:lnL>
                    <a:lnR>
                      <a:noFill/>
                    </a:lnR>
                    <a:lnT>
                      <a:noFill/>
                    </a:lnT>
                    <a:lnB>
                      <a:noFill/>
                    </a:lnB>
                  </a:tcPr>
                </a:tc>
                <a:tc>
                  <a:txBody>
                    <a:bodyPr/>
                    <a:lstStyle/>
                    <a:p>
                      <a:pPr>
                        <a:defRPr sz="1100" b="0">
                          <a:solidFill>
                            <a:srgbClr val="000000"/>
                          </a:solidFill>
                          <a:latin typeface="Pooppins"/>
                        </a:defRPr>
                      </a:pPr>
                      <a:r>
                        <a:t>          10.1. Mining Industry</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10.2. Recycling Industry</a:t>
                      </a:r>
                    </a:p>
                  </a:txBody>
                  <a:tcPr>
                    <a:noFill/>
                    <a:lnL>
                      <a:noFill/>
                    </a:lnL>
                    <a:lnR>
                      <a:noFill/>
                    </a:lnR>
                    <a:lnT>
                      <a:noFill/>
                    </a:lnT>
                    <a:lnB>
                      <a:noFill/>
                    </a:lnB>
                  </a:tcPr>
                </a:tc>
                <a:tc>
                  <a:txBody>
                    <a:bodyPr/>
                    <a:lstStyle/>
                    <a:p>
                      <a:pPr>
                        <a:defRPr sz="1100" b="0">
                          <a:solidFill>
                            <a:srgbClr val="000000"/>
                          </a:solidFill>
                          <a:latin typeface="Pooppins"/>
                        </a:defRPr>
                      </a:pPr>
                      <a:r>
                        <a:t>                    11.3.2. India</a:t>
                      </a:r>
                    </a:p>
                  </a:txBody>
                  <a:tcPr>
                    <a:noFill/>
                    <a:lnL>
                      <a:noFill/>
                    </a:lnL>
                    <a:lnR>
                      <a:noFill/>
                    </a:lnR>
                    <a:lnT>
                      <a:noFill/>
                    </a:lnT>
                    <a:lnB>
                      <a:noFill/>
                    </a:lnB>
                  </a:tcPr>
                </a:tc>
              </a:tr>
              <a:tr h="349623">
                <a:tc>
                  <a:txBody>
                    <a:bodyPr/>
                    <a:lstStyle/>
                    <a:p>
                      <a:pPr>
                        <a:defRPr sz="1100" b="0">
                          <a:solidFill>
                            <a:srgbClr val="000000"/>
                          </a:solidFill>
                          <a:latin typeface="Pooppins"/>
                        </a:defRPr>
                      </a:pPr>
                      <a:r>
                        <a:t>          10.3. Construction Industry</a:t>
                      </a:r>
                    </a:p>
                  </a:txBody>
                  <a:tcPr>
                    <a:noFill/>
                    <a:lnL>
                      <a:noFill/>
                    </a:lnL>
                    <a:lnR>
                      <a:noFill/>
                    </a:lnR>
                    <a:lnT>
                      <a:noFill/>
                    </a:lnT>
                    <a:lnB>
                      <a:noFill/>
                    </a:lnB>
                  </a:tcPr>
                </a:tc>
                <a:tc>
                  <a:txBody>
                    <a:bodyPr/>
                    <a:lstStyle/>
                    <a:p>
                      <a:pPr>
                        <a:defRPr sz="1100" b="0">
                          <a:solidFill>
                            <a:srgbClr val="000000"/>
                          </a:solidFill>
                          <a:latin typeface="Pooppins"/>
                        </a:defRPr>
                      </a:pPr>
                      <a:r>
                        <a:t>                    11.3.3. Japan</a:t>
                      </a:r>
                    </a:p>
                  </a:txBody>
                  <a:tcPr>
                    <a:noFill/>
                    <a:lnL>
                      <a:noFill/>
                    </a:lnL>
                    <a:lnR>
                      <a:noFill/>
                    </a:lnR>
                    <a:lnT>
                      <a:noFill/>
                    </a:lnT>
                    <a:lnB>
                      <a:noFill/>
                    </a:lnB>
                  </a:tcPr>
                </a:tc>
              </a:tr>
              <a:tr h="349623">
                <a:tc>
                  <a:txBody>
                    <a:bodyPr/>
                    <a:lstStyle/>
                    <a:p>
                      <a:pPr>
                        <a:defRPr sz="1100" b="0">
                          <a:solidFill>
                            <a:srgbClr val="000000"/>
                          </a:solidFill>
                          <a:latin typeface="Pooppins"/>
                        </a:defRPr>
                      </a:pPr>
                      <a:r>
                        <a:t>          10.4. Quarrying Industry</a:t>
                      </a:r>
                    </a:p>
                  </a:txBody>
                  <a:tcPr>
                    <a:noFill/>
                    <a:lnL>
                      <a:noFill/>
                    </a:lnL>
                    <a:lnR>
                      <a:noFill/>
                    </a:lnR>
                    <a:lnT>
                      <a:noFill/>
                    </a:lnT>
                    <a:lnB>
                      <a:noFill/>
                    </a:lnB>
                  </a:tcPr>
                </a:tc>
                <a:tc>
                  <a:txBody>
                    <a:bodyPr/>
                    <a:lstStyle/>
                    <a:p>
                      <a:pPr>
                        <a:defRPr sz="1100" b="0">
                          <a:solidFill>
                            <a:srgbClr val="000000"/>
                          </a:solidFill>
                          <a:latin typeface="Pooppins"/>
                        </a:defRPr>
                      </a:pPr>
                      <a:r>
                        <a:t>                    11.3.4. South Korea</a:t>
                      </a:r>
                    </a:p>
                  </a:txBody>
                  <a:tcPr>
                    <a:noFill/>
                    <a:lnL>
                      <a:noFill/>
                    </a:lnL>
                    <a:lnR>
                      <a:noFill/>
                    </a:lnR>
                    <a:lnT>
                      <a:noFill/>
                    </a:lnT>
                    <a:lnB>
                      <a:noFill/>
                    </a:lnB>
                  </a:tcPr>
                </a:tc>
              </a:tr>
              <a:tr h="349623">
                <a:tc>
                  <a:txBody>
                    <a:bodyPr/>
                    <a:lstStyle/>
                    <a:p>
                      <a:pPr>
                        <a:defRPr sz="1100" b="0">
                          <a:solidFill>
                            <a:srgbClr val="000000"/>
                          </a:solidFill>
                          <a:latin typeface="Pooppins"/>
                        </a:defRPr>
                      </a:pPr>
                      <a:r>
                        <a:t>          10.5. Others</a:t>
                      </a:r>
                    </a:p>
                  </a:txBody>
                  <a:tcPr>
                    <a:noFill/>
                    <a:lnL>
                      <a:noFill/>
                    </a:lnL>
                    <a:lnR>
                      <a:noFill/>
                    </a:lnR>
                    <a:lnT>
                      <a:noFill/>
                    </a:lnT>
                    <a:lnB>
                      <a:noFill/>
                    </a:lnB>
                  </a:tcPr>
                </a:tc>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r>
              <a:tr h="349623">
                <a:tc>
                  <a:txBody>
                    <a:bodyPr/>
                    <a:lstStyle/>
                    <a:p>
                      <a:pPr>
                        <a:defRPr sz="1100" b="1">
                          <a:solidFill>
                            <a:srgbClr val="7030A0"/>
                          </a:solidFill>
                          <a:latin typeface="Pooppins"/>
                        </a:defRPr>
                      </a:pPr>
                      <a:r>
                        <a:t>11. Crushers Market Size by Region (2019-2032)</a:t>
                      </a:r>
                    </a:p>
                  </a:txBody>
                  <a:tcPr>
                    <a:noFill/>
                    <a:lnL>
                      <a:noFill/>
                    </a:lnL>
                    <a:lnR>
                      <a:noFill/>
                    </a:lnR>
                    <a:lnT>
                      <a:noFill/>
                    </a:lnT>
                    <a:lnB>
                      <a:noFill/>
                    </a:lnB>
                  </a:tcPr>
                </a:tc>
                <a:tc>
                  <a:txBody>
                    <a:bodyPr/>
                    <a:lstStyle/>
                    <a:p>
                      <a:pPr>
                        <a:defRPr sz="1100" b="0">
                          <a:solidFill>
                            <a:srgbClr val="000000"/>
                          </a:solidFill>
                          <a:latin typeface="Pooppins"/>
                        </a:defRPr>
                      </a:pPr>
                      <a:r>
                        <a:t>          11.4. Latin America (By By Product Type, By By Stage, By By Mobility, By By Power Source, By By Industry)</a:t>
                      </a:r>
                    </a:p>
                  </a:txBody>
                  <a:tcPr>
                    <a:noFill/>
                    <a:lnL>
                      <a:noFill/>
                    </a:lnL>
                    <a:lnR>
                      <a:noFill/>
                    </a:lnR>
                    <a:lnT>
                      <a:noFill/>
                    </a:lnT>
                    <a:lnB>
                      <a:noFill/>
                    </a:lnB>
                  </a:tcPr>
                </a:tc>
              </a:tr>
              <a:tr h="349623">
                <a:tc>
                  <a:txBody>
                    <a:bodyPr/>
                    <a:lstStyle/>
                    <a:p>
                      <a:pPr>
                        <a:defRPr sz="1100" b="0">
                          <a:solidFill>
                            <a:srgbClr val="000000"/>
                          </a:solidFill>
                          <a:latin typeface="Pooppins"/>
                        </a:defRPr>
                      </a:pPr>
                      <a:r>
                        <a:t>          11.1. North America (By By Product Type, By By Stage, By By Mobility, By By Power Source, By By Industry)</a:t>
                      </a:r>
                    </a:p>
                  </a:txBody>
                  <a:tcPr>
                    <a:noFill/>
                    <a:lnL>
                      <a:noFill/>
                    </a:lnL>
                    <a:lnR>
                      <a:noFill/>
                    </a:lnR>
                    <a:lnT>
                      <a:noFill/>
                    </a:lnT>
                    <a:lnB>
                      <a:noFill/>
                    </a:lnB>
                  </a:tcPr>
                </a:tc>
                <a:tc>
                  <a:txBody>
                    <a:bodyPr/>
                    <a:lstStyle/>
                    <a:p>
                      <a:pPr>
                        <a:defRPr sz="1100" b="0">
                          <a:solidFill>
                            <a:srgbClr val="000000"/>
                          </a:solidFill>
                          <a:latin typeface="Pooppins"/>
                        </a:defRPr>
                      </a:pPr>
                      <a:r>
                        <a:t>                    11.4.1. Brazil</a:t>
                      </a:r>
                    </a:p>
                  </a:txBody>
                  <a:tcPr>
                    <a:noFill/>
                    <a:lnL>
                      <a:noFill/>
                    </a:lnL>
                    <a:lnR>
                      <a:noFill/>
                    </a:lnR>
                    <a:lnT>
                      <a:noFill/>
                    </a:lnT>
                    <a:lnB>
                      <a:noFill/>
                    </a:lnB>
                  </a:tcPr>
                </a:tc>
              </a:tr>
              <a:tr h="349623">
                <a:tc>
                  <a:txBody>
                    <a:bodyPr/>
                    <a:lstStyle/>
                    <a:p>
                      <a:pPr>
                        <a:defRPr sz="1100" b="0">
                          <a:solidFill>
                            <a:srgbClr val="000000"/>
                          </a:solidFill>
                          <a:latin typeface="Pooppins"/>
                        </a:defRPr>
                      </a:pPr>
                      <a:r>
                        <a:t>                    11.1.1. US</a:t>
                      </a:r>
                    </a:p>
                  </a:txBody>
                  <a:tcPr>
                    <a:noFill/>
                    <a:lnL>
                      <a:noFill/>
                    </a:lnL>
                    <a:lnR>
                      <a:noFill/>
                    </a:lnR>
                    <a:lnT>
                      <a:noFill/>
                    </a:lnT>
                    <a:lnB>
                      <a:noFill/>
                    </a:lnB>
                  </a:tcPr>
                </a:tc>
                <a:tc>
                  <a:txBody>
                    <a:bodyPr/>
                    <a:lstStyle/>
                    <a:p>
                      <a:pPr>
                        <a:defRPr sz="1100" b="0">
                          <a:solidFill>
                            <a:srgbClr val="000000"/>
                          </a:solidFill>
                          <a:latin typeface="Pooppins"/>
                        </a:defRPr>
                      </a:pPr>
                      <a:r>
                        <a:t>                    11.4.2. Mexico</a:t>
                      </a:r>
                    </a:p>
                  </a:txBody>
                  <a:tcPr>
                    <a:noFill/>
                    <a:lnL>
                      <a:noFill/>
                    </a:lnL>
                    <a:lnR>
                      <a:noFill/>
                    </a:lnR>
                    <a:lnT>
                      <a:noFill/>
                    </a:lnT>
                    <a:lnB>
                      <a:noFill/>
                    </a:lnB>
                  </a:tcPr>
                </a:tc>
              </a:tr>
              <a:tr h="349623">
                <a:tc>
                  <a:txBody>
                    <a:bodyPr/>
                    <a:lstStyle/>
                    <a:p>
                      <a:pPr>
                        <a:defRPr sz="1100" b="0">
                          <a:solidFill>
                            <a:srgbClr val="000000"/>
                          </a:solidFill>
                          <a:latin typeface="Pooppins"/>
                        </a:defRPr>
                      </a:pPr>
                      <a:r>
                        <a:t>                    11.1.2. Canada</a:t>
                      </a:r>
                    </a:p>
                  </a:txBody>
                  <a:tcPr>
                    <a:noFill/>
                    <a:lnL>
                      <a:noFill/>
                    </a:lnL>
                    <a:lnR>
                      <a:noFill/>
                    </a:lnR>
                    <a:lnT>
                      <a:noFill/>
                    </a:lnT>
                    <a:lnB>
                      <a:noFill/>
                    </a:lnB>
                  </a:tcPr>
                </a:tc>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r>
              <a:tr h="349623">
                <a:tc>
                  <a:txBody>
                    <a:bodyPr/>
                    <a:lstStyle/>
                    <a:p>
                      <a:pPr>
                        <a:defRPr sz="1100" b="0">
                          <a:solidFill>
                            <a:srgbClr val="000000"/>
                          </a:solidFill>
                          <a:latin typeface="Pooppins"/>
                        </a:defRPr>
                      </a:pPr>
                      <a:r>
                        <a:t>          11.2. Europe (By By Product Type, By By Stage, By By Mobility, By By Power Source, By By Industry)</a:t>
                      </a:r>
                    </a:p>
                  </a:txBody>
                  <a:tcPr>
                    <a:noFill/>
                    <a:lnL>
                      <a:noFill/>
                    </a:lnL>
                    <a:lnR>
                      <a:noFill/>
                    </a:lnR>
                    <a:lnT>
                      <a:noFill/>
                    </a:lnT>
                    <a:lnB>
                      <a:noFill/>
                    </a:lnB>
                  </a:tcPr>
                </a:tc>
                <a:tc>
                  <a:txBody>
                    <a:bodyPr/>
                    <a:lstStyle/>
                    <a:p>
                      <a:pPr>
                        <a:defRPr sz="1100" b="0">
                          <a:solidFill>
                            <a:srgbClr val="000000"/>
                          </a:solidFill>
                          <a:latin typeface="Pooppins"/>
                        </a:defRPr>
                      </a:pPr>
                      <a:r>
                        <a:t>          11.5. Middle East &amp; Africa (By By Product Type, By By Stage, By By Mobility, By By Power Source, By By Industry)</a:t>
                      </a:r>
                    </a:p>
                  </a:txBody>
                  <a:tcPr>
                    <a:noFill/>
                    <a:lnL>
                      <a:noFill/>
                    </a:lnL>
                    <a:lnR>
                      <a:noFill/>
                    </a:lnR>
                    <a:lnT>
                      <a:noFill/>
                    </a:lnT>
                    <a:lnB>
                      <a:noFill/>
                    </a:lnB>
                  </a:tcPr>
                </a:tc>
              </a:tr>
              <a:tr h="349623">
                <a:tc>
                  <a:txBody>
                    <a:bodyPr/>
                    <a:lstStyle/>
                    <a:p>
                      <a:pPr>
                        <a:defRPr sz="1100" b="0">
                          <a:solidFill>
                            <a:srgbClr val="000000"/>
                          </a:solidFill>
                          <a:latin typeface="Pooppins"/>
                        </a:defRPr>
                      </a:pPr>
                      <a:r>
                        <a:t>                    11.2.1. UK</a:t>
                      </a:r>
                    </a:p>
                  </a:txBody>
                  <a:tcPr>
                    <a:noFill/>
                    <a:lnL>
                      <a:noFill/>
                    </a:lnL>
                    <a:lnR>
                      <a:noFill/>
                    </a:lnR>
                    <a:lnT>
                      <a:noFill/>
                    </a:lnT>
                    <a:lnB>
                      <a:noFill/>
                    </a:lnB>
                  </a:tcPr>
                </a:tc>
                <a:tc>
                  <a:txBody>
                    <a:bodyPr/>
                    <a:lstStyle/>
                    <a:p>
                      <a:pPr>
                        <a:defRPr sz="1100" b="0">
                          <a:solidFill>
                            <a:srgbClr val="000000"/>
                          </a:solidFill>
                          <a:latin typeface="Pooppins"/>
                        </a:defRPr>
                      </a:pPr>
                      <a:r>
                        <a:t>                    11.5.1.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Lapscape</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By Product Type, By By Stage, By By Mobility, By By Power Source, By By Industry)</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32">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c>
                  <a:txBody>
                    <a:bodyPr/>
                    <a:lstStyle/>
                    <a:p>
                      <a:pPr>
                        <a:defRPr sz="1100" b="0">
                          <a:solidFill>
                            <a:srgbClr val="000000"/>
                          </a:solidFill>
                          <a:latin typeface="Pooppins"/>
                        </a:defRPr>
                      </a:pPr>
                      <a:r>
                        <a:t>          13.11. Astec Industries</a:t>
                      </a:r>
                    </a:p>
                  </a:txBody>
                  <a:tcPr>
                    <a:noFill/>
                    <a:lnL>
                      <a:noFill/>
                    </a:lnL>
                    <a:lnR>
                      <a:noFill/>
                    </a:lnR>
                    <a:lnT>
                      <a:noFill/>
                    </a:lnT>
                    <a:lnB>
                      <a:noFill/>
                    </a:lnB>
                  </a:tcPr>
                </a:tc>
              </a:tr>
              <a:tr h="349623">
                <a:tc>
                  <a:txBody>
                    <a:bodyPr/>
                    <a:lstStyle/>
                    <a:p>
                      <a:pPr>
                        <a:defRPr sz="1100" b="1">
                          <a:solidFill>
                            <a:srgbClr val="7030A0"/>
                          </a:solidFill>
                          <a:latin typeface="Pooppins"/>
                        </a:defRPr>
                      </a:pPr>
                      <a:r>
                        <a:t>13. Key Company Profiles</a:t>
                      </a:r>
                    </a:p>
                  </a:txBody>
                  <a:tcPr>
                    <a:noFill/>
                    <a:lnL>
                      <a:noFill/>
                    </a:lnL>
                    <a:lnR>
                      <a:noFill/>
                    </a:lnR>
                    <a:lnT>
                      <a:noFill/>
                    </a:lnT>
                    <a:lnB>
                      <a:noFill/>
                    </a:lnB>
                  </a:tcPr>
                </a:tc>
                <a:tc>
                  <a:txBody>
                    <a:bodyPr/>
                    <a:lstStyle/>
                    <a:p>
                      <a:pPr>
                        <a:defRPr sz="1100" b="0">
                          <a:solidFill>
                            <a:srgbClr val="000000"/>
                          </a:solidFill>
                          <a:latin typeface="Pooppins"/>
                        </a:defRPr>
                      </a:pPr>
                      <a:r>
                        <a:t>          13.12. Eagle Crusher Company</a:t>
                      </a:r>
                    </a:p>
                  </a:txBody>
                  <a:tcPr>
                    <a:noFill/>
                    <a:lnL>
                      <a:noFill/>
                    </a:lnL>
                    <a:lnR>
                      <a:noFill/>
                    </a:lnR>
                    <a:lnT>
                      <a:noFill/>
                    </a:lnT>
                    <a:lnB>
                      <a:noFill/>
                    </a:lnB>
                  </a:tcPr>
                </a:tc>
              </a:tr>
              <a:tr h="349623">
                <a:tc>
                  <a:txBody>
                    <a:bodyPr/>
                    <a:lstStyle/>
                    <a:p>
                      <a:pPr>
                        <a:defRPr sz="1100" b="0">
                          <a:solidFill>
                            <a:srgbClr val="000000"/>
                          </a:solidFill>
                          <a:latin typeface="Pooppins"/>
                        </a:defRPr>
                      </a:pPr>
                      <a:r>
                        <a:t>          13.1. ThyssenKrupp AG</a:t>
                      </a:r>
                    </a:p>
                  </a:txBody>
                  <a:tcPr>
                    <a:noFill/>
                    <a:lnL>
                      <a:noFill/>
                    </a:lnL>
                    <a:lnR>
                      <a:noFill/>
                    </a:lnR>
                    <a:lnT>
                      <a:noFill/>
                    </a:lnT>
                    <a:lnB>
                      <a:noFill/>
                    </a:lnB>
                  </a:tcPr>
                </a:tc>
                <a:tc>
                  <a:txBody>
                    <a:bodyPr/>
                    <a:lstStyle/>
                    <a:p>
                      <a:pPr>
                        <a:defRPr sz="1100" b="0">
                          <a:solidFill>
                            <a:srgbClr val="000000"/>
                          </a:solidFill>
                          <a:latin typeface="Pooppins"/>
                        </a:defRPr>
                      </a:pPr>
                      <a:r>
                        <a:t>          13.13. Sandvik Group</a:t>
                      </a:r>
                    </a:p>
                  </a:txBody>
                  <a:tcPr>
                    <a:noFill/>
                    <a:lnL>
                      <a:noFill/>
                    </a:lnL>
                    <a:lnR>
                      <a:noFill/>
                    </a:lnR>
                    <a:lnT>
                      <a:noFill/>
                    </a:lnT>
                    <a:lnB>
                      <a:noFill/>
                    </a:lnB>
                  </a:tcPr>
                </a:tc>
              </a:tr>
              <a:tr h="349623">
                <a:tc>
                  <a:txBody>
                    <a:bodyPr/>
                    <a:lstStyle/>
                    <a:p>
                      <a:pPr>
                        <a:defRPr sz="1100" b="0">
                          <a:solidFill>
                            <a:srgbClr val="000000"/>
                          </a:solidFill>
                          <a:latin typeface="Pooppins"/>
                        </a:defRPr>
                      </a:pPr>
                      <a:r>
                        <a:t>                    13.1.1. Company Overview</a:t>
                      </a:r>
                    </a:p>
                  </a:txBody>
                  <a:tcPr>
                    <a:noFill/>
                    <a:lnL>
                      <a:noFill/>
                    </a:lnL>
                    <a:lnR>
                      <a:noFill/>
                    </a:lnR>
                    <a:lnT>
                      <a:noFill/>
                    </a:lnT>
                    <a:lnB>
                      <a:noFill/>
                    </a:lnB>
                  </a:tcPr>
                </a:tc>
                <a:tc>
                  <a:txBody>
                    <a:bodyPr/>
                    <a:lstStyle/>
                    <a:p>
                      <a:pPr>
                        <a:defRPr sz="1100" b="0">
                          <a:solidFill>
                            <a:srgbClr val="000000"/>
                          </a:solidFill>
                          <a:latin typeface="Pooppins"/>
                        </a:defRPr>
                      </a:pPr>
                      <a:r>
                        <a:t>          13.14. Puzzolana</a:t>
                      </a:r>
                    </a:p>
                  </a:txBody>
                  <a:tcPr>
                    <a:noFill/>
                    <a:lnL>
                      <a:noFill/>
                    </a:lnL>
                    <a:lnR>
                      <a:noFill/>
                    </a:lnR>
                    <a:lnT>
                      <a:noFill/>
                    </a:lnT>
                    <a:lnB>
                      <a:noFill/>
                    </a:lnB>
                  </a:tcPr>
                </a:tc>
              </a:tr>
              <a:tr h="349623">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c>
                  <a:txBody>
                    <a:bodyPr/>
                    <a:lstStyle/>
                    <a:p>
                      <a:pPr>
                        <a:defRPr sz="1100" b="0">
                          <a:solidFill>
                            <a:srgbClr val="000000"/>
                          </a:solidFill>
                          <a:latin typeface="Pooppins"/>
                        </a:defRPr>
                      </a:pPr>
                      <a:r>
                        <a:t>          13.15. Ferrit S.R.O</a:t>
                      </a:r>
                    </a:p>
                  </a:txBody>
                  <a:tcPr>
                    <a:noFill/>
                    <a:lnL>
                      <a:noFill/>
                    </a:lnL>
                    <a:lnR>
                      <a:noFill/>
                    </a:lnR>
                    <a:lnT>
                      <a:noFill/>
                    </a:lnT>
                    <a:lnB>
                      <a:noFill/>
                    </a:lnB>
                  </a:tcPr>
                </a:tc>
              </a:tr>
              <a:tr h="349623">
                <a:tc>
                  <a:txBody>
                    <a:bodyPr/>
                    <a:lstStyle/>
                    <a:p>
                      <a:pPr>
                        <a:defRPr sz="1100" b="0">
                          <a:solidFill>
                            <a:srgbClr val="000000"/>
                          </a:solidFill>
                          <a:latin typeface="Pooppins"/>
                        </a:defRPr>
                      </a:pPr>
                      <a:r>
                        <a:t>                    13.1.3. Financial Overview</a:t>
                      </a:r>
                    </a:p>
                  </a:txBody>
                  <a:tcPr>
                    <a:noFill/>
                    <a:lnL>
                      <a:noFill/>
                    </a:lnL>
                    <a:lnR>
                      <a:noFill/>
                    </a:lnR>
                    <a:lnT>
                      <a:noFill/>
                    </a:lnT>
                    <a:lnB>
                      <a:noFill/>
                    </a:lnB>
                  </a:tcPr>
                </a:tc>
                <a:tc>
                  <a:txBody>
                    <a:bodyPr/>
                    <a:lstStyle/>
                    <a:p>
                      <a:pPr>
                        <a:defRPr sz="1100" b="0">
                          <a:solidFill>
                            <a:srgbClr val="000000"/>
                          </a:solidFill>
                          <a:latin typeface="Pooppins"/>
                        </a:defRPr>
                      </a:pPr>
                      <a:r>
                        <a:t>          13.16. Westpro Machinery Inc.</a:t>
                      </a:r>
                    </a:p>
                  </a:txBody>
                  <a:tcPr>
                    <a:noFill/>
                    <a:lnL>
                      <a:noFill/>
                    </a:lnL>
                    <a:lnR>
                      <a:noFill/>
                    </a:lnR>
                    <a:lnT>
                      <a:noFill/>
                    </a:lnT>
                    <a:lnB>
                      <a:noFill/>
                    </a:lnB>
                  </a:tcPr>
                </a:tc>
              </a:tr>
              <a:tr h="349623">
                <a:tc>
                  <a:txBody>
                    <a:bodyPr/>
                    <a:lstStyle/>
                    <a:p>
                      <a:pPr>
                        <a:defRPr sz="1100" b="0">
                          <a:solidFill>
                            <a:srgbClr val="000000"/>
                          </a:solidFill>
                          <a:latin typeface="Pooppins"/>
                        </a:defRPr>
                      </a:pPr>
                      <a:r>
                        <a:t>                    13.1.4. Key Developments</a:t>
                      </a:r>
                    </a:p>
                  </a:txBody>
                  <a:tcPr>
                    <a:noFill/>
                    <a:lnL>
                      <a:noFill/>
                    </a:lnL>
                    <a:lnR>
                      <a:noFill/>
                    </a:lnR>
                    <a:lnT>
                      <a:noFill/>
                    </a:lnT>
                    <a:lnB>
                      <a:noFill/>
                    </a:lnB>
                  </a:tcPr>
                </a:tc>
                <a:tc>
                  <a:txBody>
                    <a:bodyPr/>
                    <a:lstStyle/>
                    <a:p>
                      <a:pPr>
                        <a:defRPr sz="1100" b="0">
                          <a:solidFill>
                            <a:srgbClr val="000000"/>
                          </a:solidFill>
                          <a:latin typeface="Pooppins"/>
                        </a:defRPr>
                      </a:pPr>
                      <a:r>
                        <a:t>          13.17. McCloskey International Limited</a:t>
                      </a:r>
                    </a:p>
                  </a:txBody>
                  <a:tcPr>
                    <a:noFill/>
                    <a:lnL>
                      <a:noFill/>
                    </a:lnL>
                    <a:lnR>
                      <a:noFill/>
                    </a:lnR>
                    <a:lnT>
                      <a:noFill/>
                    </a:lnT>
                    <a:lnB>
                      <a:noFill/>
                    </a:lnB>
                  </a:tcPr>
                </a:tc>
              </a:tr>
              <a:tr h="349623">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pPr>
                        <a:defRPr sz="1100" b="0">
                          <a:solidFill>
                            <a:srgbClr val="000000"/>
                          </a:solidFill>
                          <a:latin typeface="Pooppins"/>
                        </a:defRPr>
                      </a:pPr>
                      <a:r>
                        <a:t>          13.18. IROCK Crushers LLC</a:t>
                      </a:r>
                    </a:p>
                  </a:txBody>
                  <a:tcPr>
                    <a:noFill/>
                    <a:lnL>
                      <a:noFill/>
                    </a:lnL>
                    <a:lnR>
                      <a:noFill/>
                    </a:lnR>
                    <a:lnT>
                      <a:noFill/>
                    </a:lnT>
                    <a:lnB>
                      <a:noFill/>
                    </a:lnB>
                  </a:tcPr>
                </a:tc>
              </a:tr>
              <a:tr h="349623">
                <a:tc>
                  <a:txBody>
                    <a:bodyPr/>
                    <a:lstStyle/>
                    <a:p>
                      <a:pPr>
                        <a:defRPr sz="1100" b="0">
                          <a:solidFill>
                            <a:srgbClr val="000000"/>
                          </a:solidFill>
                          <a:latin typeface="Pooppins"/>
                        </a:defRPr>
                      </a:pPr>
                      <a:r>
                        <a:t>          13.2. FLSmidth &amp; Co. A/S</a:t>
                      </a:r>
                    </a:p>
                  </a:txBody>
                  <a:tcPr>
                    <a:noFill/>
                    <a:lnL>
                      <a:noFill/>
                    </a:lnL>
                    <a:lnR>
                      <a:noFill/>
                    </a:lnR>
                    <a:lnT>
                      <a:noFill/>
                    </a:lnT>
                    <a:lnB>
                      <a:noFill/>
                    </a:lnB>
                  </a:tcPr>
                </a:tc>
                <a:tc>
                  <a:txBody>
                    <a:bodyPr/>
                    <a:lstStyle/>
                    <a:p>
                      <a:pPr>
                        <a:defRPr sz="1100" b="0">
                          <a:solidFill>
                            <a:srgbClr val="000000"/>
                          </a:solidFill>
                          <a:latin typeface="Pooppins"/>
                        </a:defRPr>
                      </a:pPr>
                      <a:r>
                        <a:t>          13.19. Rubble Master HMH GmbH</a:t>
                      </a:r>
                    </a:p>
                  </a:txBody>
                  <a:tcPr>
                    <a:noFill/>
                    <a:lnL>
                      <a:noFill/>
                    </a:lnL>
                    <a:lnR>
                      <a:noFill/>
                    </a:lnR>
                    <a:lnT>
                      <a:noFill/>
                    </a:lnT>
                    <a:lnB>
                      <a:noFill/>
                    </a:lnB>
                  </a:tcPr>
                </a:tc>
              </a:tr>
              <a:tr h="349623">
                <a:tc>
                  <a:txBody>
                    <a:bodyPr/>
                    <a:lstStyle/>
                    <a:p>
                      <a:pPr>
                        <a:defRPr sz="1100" b="0">
                          <a:solidFill>
                            <a:srgbClr val="000000"/>
                          </a:solidFill>
                          <a:latin typeface="Pooppins"/>
                        </a:defRPr>
                      </a:pPr>
                      <a:r>
                        <a:t>          13.3. Telsmith</a:t>
                      </a:r>
                    </a:p>
                  </a:txBody>
                  <a:tcPr>
                    <a:noFill/>
                    <a:lnL>
                      <a:noFill/>
                    </a:lnL>
                    <a:lnR>
                      <a:noFill/>
                    </a:lnR>
                    <a:lnT>
                      <a:noFill/>
                    </a:lnT>
                    <a:lnB>
                      <a:noFill/>
                    </a:lnB>
                  </a:tcPr>
                </a:tc>
                <a:tc>
                  <a:txBody>
                    <a:bodyPr/>
                    <a:lstStyle/>
                    <a:p>
                      <a:pPr>
                        <a:defRPr sz="1100" b="0">
                          <a:solidFill>
                            <a:srgbClr val="000000"/>
                          </a:solidFill>
                          <a:latin typeface="Pooppins"/>
                        </a:defRPr>
                      </a:pPr>
                      <a:r>
                        <a:t>          13.20. Striker Crushing &amp; Screening Pty Ltd.</a:t>
                      </a:r>
                    </a:p>
                  </a:txBody>
                  <a:tcPr>
                    <a:noFill/>
                    <a:lnL>
                      <a:noFill/>
                    </a:lnL>
                    <a:lnR>
                      <a:noFill/>
                    </a:lnR>
                    <a:lnT>
                      <a:noFill/>
                    </a:lnT>
                    <a:lnB>
                      <a:noFill/>
                    </a:lnB>
                  </a:tcPr>
                </a:tc>
              </a:tr>
              <a:tr h="349623">
                <a:tc>
                  <a:txBody>
                    <a:bodyPr/>
                    <a:lstStyle/>
                    <a:p>
                      <a:pPr>
                        <a:defRPr sz="1100" b="0">
                          <a:solidFill>
                            <a:srgbClr val="000000"/>
                          </a:solidFill>
                          <a:latin typeface="Pooppins"/>
                        </a:defRPr>
                      </a:pPr>
                      <a:r>
                        <a:t>          13.4. Henan Yugong Machinery Co., Ltd.</a:t>
                      </a:r>
                    </a:p>
                  </a:txBody>
                  <a:tcPr>
                    <a:noFill/>
                    <a:lnL>
                      <a:noFill/>
                    </a:lnL>
                    <a:lnR>
                      <a:noFill/>
                    </a:lnR>
                    <a:lnT>
                      <a:noFill/>
                    </a:lnT>
                    <a:lnB>
                      <a:noFill/>
                    </a:lnB>
                  </a:tcPr>
                </a:tc>
                <a:tc>
                  <a:txBody>
                    <a:bodyPr/>
                    <a:lstStyle/>
                    <a:p>
                      <a:pPr>
                        <a:defRPr sz="900" b="0">
                          <a:solidFill>
                            <a:srgbClr val="00000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r>
              <a:tr h="349623">
                <a:tc>
                  <a:txBody>
                    <a:bodyPr/>
                    <a:lstStyle/>
                    <a:p>
                      <a:pPr>
                        <a:defRPr sz="1100" b="0">
                          <a:solidFill>
                            <a:srgbClr val="000000"/>
                          </a:solidFill>
                          <a:latin typeface="Pooppins"/>
                        </a:defRPr>
                      </a:pPr>
                      <a:r>
                        <a:t>          13.5. Metso Corporation</a:t>
                      </a:r>
                    </a:p>
                  </a:txBody>
                  <a:tcPr>
                    <a:noFill/>
                    <a:lnL>
                      <a:noFill/>
                    </a:lnL>
                    <a:lnR>
                      <a:noFill/>
                    </a:lnR>
                    <a:lnT>
                      <a:noFill/>
                    </a:lnT>
                    <a:lnB>
                      <a:noFill/>
                    </a:lnB>
                  </a:tcPr>
                </a:tc>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r>
              <a:tr h="349623">
                <a:tc>
                  <a:txBody>
                    <a:bodyPr/>
                    <a:lstStyle/>
                    <a:p>
                      <a:pPr>
                        <a:defRPr sz="1100" b="0">
                          <a:solidFill>
                            <a:srgbClr val="000000"/>
                          </a:solidFill>
                          <a:latin typeface="Pooppins"/>
                        </a:defRPr>
                      </a:pPr>
                      <a:r>
                        <a:t>          13.6. Terex Corporation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13.7. The Weir Group Plc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13.8. Shanghai Shibang Machinery Sales Co., Ltd.</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13.9. Komatsu Ltd</a:t>
                      </a:r>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pPr>
                        <a:defRPr sz="1100" b="0">
                          <a:solidFill>
                            <a:srgbClr val="000000"/>
                          </a:solidFill>
                          <a:latin typeface="Pooppins"/>
                        </a:defRPr>
                      </a:pPr>
                      <a:r>
                        <a:t>          13.10. McLanahan Corporation</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CRUSHERS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14261</TotalTime>
  <Words>2429</Words>
  <Application>Microsoft Office PowerPoint</Application>
  <PresentationFormat>Widescreen</PresentationFormat>
  <Paragraphs>492</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120</cp:revision>
  <dcterms:created xsi:type="dcterms:W3CDTF">2024-08-12T13:13:25Z</dcterms:created>
  <dcterms:modified xsi:type="dcterms:W3CDTF">2025-09-17T12:06:07Z</dcterms:modified>
</cp:coreProperties>
</file>